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1"/>
  </p:sldMasterIdLst>
  <p:notesMasterIdLst>
    <p:notesMasterId r:id="rId16"/>
  </p:notesMasterIdLst>
  <p:sldIdLst>
    <p:sldId id="256" r:id="rId2"/>
    <p:sldId id="314" r:id="rId3"/>
    <p:sldId id="319" r:id="rId4"/>
    <p:sldId id="293" r:id="rId5"/>
    <p:sldId id="274" r:id="rId6"/>
    <p:sldId id="301" r:id="rId7"/>
    <p:sldId id="312" r:id="rId8"/>
    <p:sldId id="304" r:id="rId9"/>
    <p:sldId id="305" r:id="rId10"/>
    <p:sldId id="308" r:id="rId11"/>
    <p:sldId id="310" r:id="rId12"/>
    <p:sldId id="268" r:id="rId13"/>
    <p:sldId id="318" r:id="rId14"/>
    <p:sldId id="315" r:id="rId15"/>
  </p:sldIdLst>
  <p:sldSz cx="9144000" cy="6858000" type="screen4x3"/>
  <p:notesSz cx="6858000" cy="9144000"/>
  <p:embeddedFontLst>
    <p:embeddedFont>
      <p:font typeface="Congenial" panose="02000503040000020004" pitchFamily="2" charset="0"/>
      <p:regular r:id="rId17"/>
      <p:bold r:id="rId18"/>
      <p:italic r:id="rId19"/>
      <p:boldItalic r:id="rId20"/>
    </p:embeddedFont>
    <p:embeddedFont>
      <p:font typeface="Corbel" panose="020B0503020204020204" pitchFamily="34" charset="0"/>
      <p:regular r:id="rId21"/>
      <p:bold r:id="rId22"/>
      <p:italic r:id="rId23"/>
      <p:boldItalic r:id="rId24"/>
    </p:embeddedFont>
    <p:embeddedFont>
      <p:font typeface="NTPreCursive" panose="03000400000000000000" pitchFamily="66" charset="0"/>
      <p:regular r:id="rId25"/>
    </p:embeddedFont>
    <p:embeddedFont>
      <p:font typeface="Roboto" panose="02000000000000000000" charset="0"/>
      <p:regular r:id="rId26"/>
      <p:bold r:id="rId27"/>
      <p:italic r:id="rId28"/>
      <p:boldItalic r:id="rId29"/>
    </p:embeddedFont>
    <p:embeddedFont>
      <p:font typeface="Roboto Black" panose="02000000000000000000" pitchFamily="2" charset="0"/>
      <p:bold r:id="rId30"/>
      <p:boldItalic r:id="rId31"/>
    </p:embeddedFont>
    <p:embeddedFont>
      <p:font typeface="Tuffy" panose="020B0603060100000000" charset="0"/>
      <p:regular r:id="rId32"/>
      <p:bold r:id="rId33"/>
      <p:italic r:id="rId34"/>
      <p:boldItalic r:id="rId3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3">
          <p15:clr>
            <a:srgbClr val="A4A3A4"/>
          </p15:clr>
        </p15:guide>
        <p15:guide id="2" pos="338">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3A7F9"/>
    <a:srgbClr val="66CCFF"/>
    <a:srgbClr val="FF99CC"/>
    <a:srgbClr val="C0E894"/>
    <a:srgbClr val="BB81DD"/>
    <a:srgbClr val="A663CD"/>
    <a:srgbClr val="A2DD61"/>
    <a:srgbClr val="E3419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18ED302-5FA4-4BDB-A356-2F04483CC1D2}" v="1" dt="2026-05-10T19:50:49.4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346" autoAdjust="0"/>
  </p:normalViewPr>
  <p:slideViewPr>
    <p:cSldViewPr snapToGrid="0">
      <p:cViewPr varScale="1">
        <p:scale>
          <a:sx n="65" d="100"/>
          <a:sy n="65" d="100"/>
        </p:scale>
        <p:origin x="1954" y="53"/>
      </p:cViewPr>
      <p:guideLst>
        <p:guide orient="horz" pos="73"/>
        <p:guide pos="338"/>
      </p:guideLst>
    </p:cSldViewPr>
  </p:slideViewPr>
  <p:notesTextViewPr>
    <p:cViewPr>
      <p:scale>
        <a:sx n="200" d="100"/>
        <a:sy n="200" d="100"/>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9" Type="http://schemas.openxmlformats.org/officeDocument/2006/relationships/tableStyles" Target="tableStyles.xml"/><Relationship Id="rId21" Type="http://schemas.openxmlformats.org/officeDocument/2006/relationships/font" Target="fonts/font5.fntdata"/><Relationship Id="rId34" Type="http://schemas.openxmlformats.org/officeDocument/2006/relationships/font" Target="fonts/font18.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font" Target="fonts/font13.fntdata"/><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font" Target="fonts/font16.fntdata"/><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font" Target="fonts/font12.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schemas.openxmlformats.org/officeDocument/2006/relationships/font" Target="fonts/font19.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font" Target="fonts/font17.fntdata"/><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ma Wallis" userId="91e8561c-5300-4291-9ea4-a144cee560e1" providerId="ADAL" clId="{301B3802-19EF-4B66-B6D6-A6CCC08A0ECE}"/>
    <pc:docChg chg="custSel modSld">
      <pc:chgData name="Gemma Wallis" userId="91e8561c-5300-4291-9ea4-a144cee560e1" providerId="ADAL" clId="{301B3802-19EF-4B66-B6D6-A6CCC08A0ECE}" dt="2026-05-10T19:50:49.462" v="478"/>
      <pc:docMkLst>
        <pc:docMk/>
      </pc:docMkLst>
      <pc:sldChg chg="addSp delSp modSp mod modTransition modAnim">
        <pc:chgData name="Gemma Wallis" userId="91e8561c-5300-4291-9ea4-a144cee560e1" providerId="ADAL" clId="{301B3802-19EF-4B66-B6D6-A6CCC08A0ECE}" dt="2026-05-10T19:50:49.462" v="478"/>
        <pc:sldMkLst>
          <pc:docMk/>
          <pc:sldMk cId="0" sldId="256"/>
        </pc:sldMkLst>
        <pc:picChg chg="add del mod">
          <ac:chgData name="Gemma Wallis" userId="91e8561c-5300-4291-9ea4-a144cee560e1" providerId="ADAL" clId="{301B3802-19EF-4B66-B6D6-A6CCC08A0ECE}" dt="2026-05-10T19:50:49.462" v="478"/>
          <ac:picMkLst>
            <pc:docMk/>
            <pc:sldMk cId="0" sldId="256"/>
            <ac:picMk id="16" creationId="{A9058467-2513-1B8E-7381-0FD80A6875E4}"/>
          </ac:picMkLst>
        </pc:picChg>
      </pc:sldChg>
      <pc:sldChg chg="addSp delSp modSp mod modTransition modAnim">
        <pc:chgData name="Gemma Wallis" userId="91e8561c-5300-4291-9ea4-a144cee560e1" providerId="ADAL" clId="{301B3802-19EF-4B66-B6D6-A6CCC08A0ECE}" dt="2026-05-10T19:50:49.462" v="478"/>
        <pc:sldMkLst>
          <pc:docMk/>
          <pc:sldMk cId="1163821388" sldId="268"/>
        </pc:sldMkLst>
        <pc:picChg chg="add del mod">
          <ac:chgData name="Gemma Wallis" userId="91e8561c-5300-4291-9ea4-a144cee560e1" providerId="ADAL" clId="{301B3802-19EF-4B66-B6D6-A6CCC08A0ECE}" dt="2026-05-10T19:50:49.462" v="478"/>
          <ac:picMkLst>
            <pc:docMk/>
            <pc:sldMk cId="1163821388" sldId="268"/>
            <ac:picMk id="38" creationId="{53A325C0-C24D-2E2A-8804-E55B45E5B85B}"/>
          </ac:picMkLst>
        </pc:picChg>
      </pc:sldChg>
      <pc:sldChg chg="addSp delSp modSp mod modTransition modAnim">
        <pc:chgData name="Gemma Wallis" userId="91e8561c-5300-4291-9ea4-a144cee560e1" providerId="ADAL" clId="{301B3802-19EF-4B66-B6D6-A6CCC08A0ECE}" dt="2026-05-10T19:50:49.462" v="478"/>
        <pc:sldMkLst>
          <pc:docMk/>
          <pc:sldMk cId="0" sldId="274"/>
        </pc:sldMkLst>
        <pc:picChg chg="add del mod">
          <ac:chgData name="Gemma Wallis" userId="91e8561c-5300-4291-9ea4-a144cee560e1" providerId="ADAL" clId="{301B3802-19EF-4B66-B6D6-A6CCC08A0ECE}" dt="2026-05-10T19:50:49.462" v="478"/>
          <ac:picMkLst>
            <pc:docMk/>
            <pc:sldMk cId="0" sldId="274"/>
            <ac:picMk id="14" creationId="{75C781B9-FD87-DC77-20FC-A5D0D760AF72}"/>
          </ac:picMkLst>
        </pc:picChg>
      </pc:sldChg>
      <pc:sldChg chg="addSp delSp modSp mod modTransition modAnim">
        <pc:chgData name="Gemma Wallis" userId="91e8561c-5300-4291-9ea4-a144cee560e1" providerId="ADAL" clId="{301B3802-19EF-4B66-B6D6-A6CCC08A0ECE}" dt="2026-05-10T19:50:49.462" v="478"/>
        <pc:sldMkLst>
          <pc:docMk/>
          <pc:sldMk cId="0" sldId="293"/>
        </pc:sldMkLst>
        <pc:picChg chg="add del mod">
          <ac:chgData name="Gemma Wallis" userId="91e8561c-5300-4291-9ea4-a144cee560e1" providerId="ADAL" clId="{301B3802-19EF-4B66-B6D6-A6CCC08A0ECE}" dt="2026-05-10T19:50:49.462" v="478"/>
          <ac:picMkLst>
            <pc:docMk/>
            <pc:sldMk cId="0" sldId="293"/>
            <ac:picMk id="22" creationId="{02934814-5484-C379-B605-7CAB648AC16E}"/>
          </ac:picMkLst>
        </pc:picChg>
      </pc:sldChg>
      <pc:sldChg chg="addSp delSp modSp mod modTransition modAnim">
        <pc:chgData name="Gemma Wallis" userId="91e8561c-5300-4291-9ea4-a144cee560e1" providerId="ADAL" clId="{301B3802-19EF-4B66-B6D6-A6CCC08A0ECE}" dt="2026-05-10T19:50:49.462" v="478"/>
        <pc:sldMkLst>
          <pc:docMk/>
          <pc:sldMk cId="0" sldId="301"/>
        </pc:sldMkLst>
        <pc:picChg chg="add del mod">
          <ac:chgData name="Gemma Wallis" userId="91e8561c-5300-4291-9ea4-a144cee560e1" providerId="ADAL" clId="{301B3802-19EF-4B66-B6D6-A6CCC08A0ECE}" dt="2026-05-10T19:50:49.462" v="478"/>
          <ac:picMkLst>
            <pc:docMk/>
            <pc:sldMk cId="0" sldId="301"/>
            <ac:picMk id="30" creationId="{9BEA5B63-D09C-DBD3-FB29-F07E87BB1E16}"/>
          </ac:picMkLst>
        </pc:picChg>
      </pc:sldChg>
      <pc:sldChg chg="addSp delSp modSp mod modTransition modAnim">
        <pc:chgData name="Gemma Wallis" userId="91e8561c-5300-4291-9ea4-a144cee560e1" providerId="ADAL" clId="{301B3802-19EF-4B66-B6D6-A6CCC08A0ECE}" dt="2026-05-10T19:50:49.462" v="478"/>
        <pc:sldMkLst>
          <pc:docMk/>
          <pc:sldMk cId="0" sldId="304"/>
        </pc:sldMkLst>
        <pc:picChg chg="add del mod">
          <ac:chgData name="Gemma Wallis" userId="91e8561c-5300-4291-9ea4-a144cee560e1" providerId="ADAL" clId="{301B3802-19EF-4B66-B6D6-A6CCC08A0ECE}" dt="2026-05-10T19:50:49.462" v="478"/>
          <ac:picMkLst>
            <pc:docMk/>
            <pc:sldMk cId="0" sldId="304"/>
            <ac:picMk id="12" creationId="{7715DA5B-1CD4-4BFE-A7CA-C4DE740CBC7C}"/>
          </ac:picMkLst>
        </pc:picChg>
      </pc:sldChg>
      <pc:sldChg chg="addSp delSp modSp modTransition modAnim">
        <pc:chgData name="Gemma Wallis" userId="91e8561c-5300-4291-9ea4-a144cee560e1" providerId="ADAL" clId="{301B3802-19EF-4B66-B6D6-A6CCC08A0ECE}" dt="2026-05-10T19:50:49.462" v="478"/>
        <pc:sldMkLst>
          <pc:docMk/>
          <pc:sldMk cId="0" sldId="305"/>
        </pc:sldMkLst>
        <pc:picChg chg="add del mod">
          <ac:chgData name="Gemma Wallis" userId="91e8561c-5300-4291-9ea4-a144cee560e1" providerId="ADAL" clId="{301B3802-19EF-4B66-B6D6-A6CCC08A0ECE}" dt="2026-05-10T19:50:49.462" v="478"/>
          <ac:picMkLst>
            <pc:docMk/>
            <pc:sldMk cId="0" sldId="305"/>
            <ac:picMk id="5" creationId="{7830EA34-A25F-5EED-F043-412D41BD3D2E}"/>
          </ac:picMkLst>
        </pc:picChg>
      </pc:sldChg>
      <pc:sldChg chg="addSp delSp modSp mod modTransition modAnim">
        <pc:chgData name="Gemma Wallis" userId="91e8561c-5300-4291-9ea4-a144cee560e1" providerId="ADAL" clId="{301B3802-19EF-4B66-B6D6-A6CCC08A0ECE}" dt="2026-05-10T19:50:49.462" v="478"/>
        <pc:sldMkLst>
          <pc:docMk/>
          <pc:sldMk cId="0" sldId="308"/>
        </pc:sldMkLst>
        <pc:picChg chg="add del mod">
          <ac:chgData name="Gemma Wallis" userId="91e8561c-5300-4291-9ea4-a144cee560e1" providerId="ADAL" clId="{301B3802-19EF-4B66-B6D6-A6CCC08A0ECE}" dt="2026-05-10T19:50:49.462" v="478"/>
          <ac:picMkLst>
            <pc:docMk/>
            <pc:sldMk cId="0" sldId="308"/>
            <ac:picMk id="11" creationId="{2A2DB857-EB59-A238-9E2B-B21F957CC46F}"/>
          </ac:picMkLst>
        </pc:picChg>
      </pc:sldChg>
      <pc:sldChg chg="addSp delSp modSp modTransition modAnim">
        <pc:chgData name="Gemma Wallis" userId="91e8561c-5300-4291-9ea4-a144cee560e1" providerId="ADAL" clId="{301B3802-19EF-4B66-B6D6-A6CCC08A0ECE}" dt="2026-05-10T19:50:49.462" v="478"/>
        <pc:sldMkLst>
          <pc:docMk/>
          <pc:sldMk cId="0" sldId="310"/>
        </pc:sldMkLst>
        <pc:picChg chg="add del mod">
          <ac:chgData name="Gemma Wallis" userId="91e8561c-5300-4291-9ea4-a144cee560e1" providerId="ADAL" clId="{301B3802-19EF-4B66-B6D6-A6CCC08A0ECE}" dt="2026-05-10T19:50:49.462" v="478"/>
          <ac:picMkLst>
            <pc:docMk/>
            <pc:sldMk cId="0" sldId="310"/>
            <ac:picMk id="6" creationId="{3B5D5C45-C2ED-9581-A647-927BF80204BF}"/>
          </ac:picMkLst>
        </pc:picChg>
      </pc:sldChg>
      <pc:sldChg chg="addSp delSp modSp modTransition modAnim">
        <pc:chgData name="Gemma Wallis" userId="91e8561c-5300-4291-9ea4-a144cee560e1" providerId="ADAL" clId="{301B3802-19EF-4B66-B6D6-A6CCC08A0ECE}" dt="2026-05-10T19:50:49.462" v="478"/>
        <pc:sldMkLst>
          <pc:docMk/>
          <pc:sldMk cId="0" sldId="312"/>
        </pc:sldMkLst>
        <pc:picChg chg="add del mod">
          <ac:chgData name="Gemma Wallis" userId="91e8561c-5300-4291-9ea4-a144cee560e1" providerId="ADAL" clId="{301B3802-19EF-4B66-B6D6-A6CCC08A0ECE}" dt="2026-05-10T19:50:49.462" v="478"/>
          <ac:picMkLst>
            <pc:docMk/>
            <pc:sldMk cId="0" sldId="312"/>
            <ac:picMk id="5" creationId="{3A1281A7-7F99-4010-30DA-9CD42DCC1E23}"/>
          </ac:picMkLst>
        </pc:picChg>
      </pc:sldChg>
      <pc:sldChg chg="addSp delSp modSp mod modTransition modAnim">
        <pc:chgData name="Gemma Wallis" userId="91e8561c-5300-4291-9ea4-a144cee560e1" providerId="ADAL" clId="{301B3802-19EF-4B66-B6D6-A6CCC08A0ECE}" dt="2026-05-10T19:50:49.462" v="478"/>
        <pc:sldMkLst>
          <pc:docMk/>
          <pc:sldMk cId="0" sldId="314"/>
        </pc:sldMkLst>
        <pc:picChg chg="add del mod">
          <ac:chgData name="Gemma Wallis" userId="91e8561c-5300-4291-9ea4-a144cee560e1" providerId="ADAL" clId="{301B3802-19EF-4B66-B6D6-A6CCC08A0ECE}" dt="2026-05-10T19:50:49.462" v="478"/>
          <ac:picMkLst>
            <pc:docMk/>
            <pc:sldMk cId="0" sldId="314"/>
            <ac:picMk id="55" creationId="{33539669-4066-0440-6C79-41FB072F8EAA}"/>
          </ac:picMkLst>
        </pc:picChg>
      </pc:sldChg>
      <pc:sldChg chg="addSp delSp modSp mod modTransition modAnim">
        <pc:chgData name="Gemma Wallis" userId="91e8561c-5300-4291-9ea4-a144cee560e1" providerId="ADAL" clId="{301B3802-19EF-4B66-B6D6-A6CCC08A0ECE}" dt="2026-05-10T19:50:49.462" v="478"/>
        <pc:sldMkLst>
          <pc:docMk/>
          <pc:sldMk cId="0" sldId="315"/>
        </pc:sldMkLst>
        <pc:picChg chg="add del mod">
          <ac:chgData name="Gemma Wallis" userId="91e8561c-5300-4291-9ea4-a144cee560e1" providerId="ADAL" clId="{301B3802-19EF-4B66-B6D6-A6CCC08A0ECE}" dt="2026-05-10T19:50:49.462" v="478"/>
          <ac:picMkLst>
            <pc:docMk/>
            <pc:sldMk cId="0" sldId="315"/>
            <ac:picMk id="23" creationId="{87DE4323-A0BA-DC16-F9BF-EDF608A80688}"/>
          </ac:picMkLst>
        </pc:picChg>
      </pc:sldChg>
      <pc:sldChg chg="addSp delSp modSp mod modTransition modAnim">
        <pc:chgData name="Gemma Wallis" userId="91e8561c-5300-4291-9ea4-a144cee560e1" providerId="ADAL" clId="{301B3802-19EF-4B66-B6D6-A6CCC08A0ECE}" dt="2026-05-10T19:50:49.462" v="478"/>
        <pc:sldMkLst>
          <pc:docMk/>
          <pc:sldMk cId="3578984266" sldId="318"/>
        </pc:sldMkLst>
        <pc:picChg chg="add del mod">
          <ac:chgData name="Gemma Wallis" userId="91e8561c-5300-4291-9ea4-a144cee560e1" providerId="ADAL" clId="{301B3802-19EF-4B66-B6D6-A6CCC08A0ECE}" dt="2026-05-10T19:50:49.462" v="478"/>
          <ac:picMkLst>
            <pc:docMk/>
            <pc:sldMk cId="3578984266" sldId="318"/>
            <ac:picMk id="10" creationId="{05E00AD0-E91F-4658-6478-1AFB3D2593DF}"/>
          </ac:picMkLst>
        </pc:picChg>
      </pc:sldChg>
      <pc:sldChg chg="addSp delSp modSp mod modTransition modAnim">
        <pc:chgData name="Gemma Wallis" userId="91e8561c-5300-4291-9ea4-a144cee560e1" providerId="ADAL" clId="{301B3802-19EF-4B66-B6D6-A6CCC08A0ECE}" dt="2026-05-10T19:50:49.462" v="478"/>
        <pc:sldMkLst>
          <pc:docMk/>
          <pc:sldMk cId="1894138944" sldId="319"/>
        </pc:sldMkLst>
        <pc:picChg chg="add del mod">
          <ac:chgData name="Gemma Wallis" userId="91e8561c-5300-4291-9ea4-a144cee560e1" providerId="ADAL" clId="{301B3802-19EF-4B66-B6D6-A6CCC08A0ECE}" dt="2026-05-10T19:50:49.462" v="478"/>
          <ac:picMkLst>
            <pc:docMk/>
            <pc:sldMk cId="1894138944" sldId="319"/>
            <ac:picMk id="6" creationId="{5CEACE9F-967B-61BB-3FFC-DC32690E6759}"/>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BD99D2-BED4-41F5-A5D8-FF0FEC335C80}" type="datetimeFigureOut">
              <a:rPr lang="en-GB" smtClean="0"/>
              <a:t>10/05/2026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AB62FB-42E1-4B59-A2B0-DA8FE4AC2AB9}" type="slidenum">
              <a:rPr lang="en-GB" smtClean="0"/>
              <a:t>‹#›</a:t>
            </a:fld>
            <a:endParaRPr lang="en-GB"/>
          </a:p>
        </p:txBody>
      </p:sp>
    </p:spTree>
    <p:extLst>
      <p:ext uri="{BB962C8B-B14F-4D97-AF65-F5344CB8AC3E}">
        <p14:creationId xmlns:p14="http://schemas.microsoft.com/office/powerpoint/2010/main" val="12391194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
        <p:cNvGrpSpPr/>
        <p:nvPr/>
      </p:nvGrpSpPr>
      <p:grpSpPr>
        <a:xfrm>
          <a:off x="0" y="0"/>
          <a:ext cx="0" cy="0"/>
          <a:chOff x="0" y="0"/>
          <a:chExt cx="0" cy="0"/>
        </a:xfrm>
      </p:grpSpPr>
      <p:sp>
        <p:nvSpPr>
          <p:cNvPr id="27" name="Google Shape;27;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 name="Google Shape;28;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year, we will be having an assessment week rather than taking the optional SATs papers. </a:t>
            </a:r>
          </a:p>
          <a:p>
            <a:r>
              <a:rPr lang="en-GB" dirty="0"/>
              <a:t>We will still introduce the week as Secret Agent Training as this is an exciting hook to the week. </a:t>
            </a:r>
          </a:p>
          <a:p>
            <a:r>
              <a:rPr lang="en-GB" dirty="0"/>
              <a:t>The children start the week by making code names and watching Pigeon Impossible which is a short Pixar film. – PLEASE DON’T WATCH IT AT HOME </a:t>
            </a:r>
          </a:p>
        </p:txBody>
      </p:sp>
      <p:sp>
        <p:nvSpPr>
          <p:cNvPr id="4" name="Slide Number Placeholder 3"/>
          <p:cNvSpPr>
            <a:spLocks noGrp="1"/>
          </p:cNvSpPr>
          <p:nvPr>
            <p:ph type="sldNum" sz="quarter" idx="5"/>
          </p:nvPr>
        </p:nvSpPr>
        <p:spPr/>
        <p:txBody>
          <a:bodyPr/>
          <a:lstStyle/>
          <a:p>
            <a:fld id="{A3AB62FB-42E1-4B59-A2B0-DA8FE4AC2AB9}" type="slidenum">
              <a:rPr lang="en-GB" smtClean="0"/>
              <a:t>2</a:t>
            </a:fld>
            <a:endParaRPr lang="en-GB"/>
          </a:p>
        </p:txBody>
      </p:sp>
    </p:spTree>
    <p:extLst>
      <p:ext uri="{BB962C8B-B14F-4D97-AF65-F5344CB8AC3E}">
        <p14:creationId xmlns:p14="http://schemas.microsoft.com/office/powerpoint/2010/main" val="7056206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there is no writing paper, we would like to take this opportunity to share with you the end of year expectations for KS1.</a:t>
            </a:r>
          </a:p>
          <a:p>
            <a:r>
              <a:rPr lang="en-US" dirty="0"/>
              <a:t>Following our last parents evening, you would have received assessment information and know where your child is working in Reading, Writing and </a:t>
            </a:r>
            <a:r>
              <a:rPr lang="en-US" dirty="0" err="1"/>
              <a:t>Maths</a:t>
            </a:r>
            <a:r>
              <a:rPr lang="en-US" dirty="0"/>
              <a:t> in Spring. We will assess your children for the final time half way through the next half term and this information will be shared in their school report. </a:t>
            </a:r>
          </a:p>
          <a:p>
            <a:endParaRPr lang="en-US" dirty="0"/>
          </a:p>
          <a:p>
            <a:r>
              <a:rPr lang="en-US" dirty="0"/>
              <a:t>These is the outline of what a child can do if they are working towards the expected level.</a:t>
            </a:r>
            <a:endParaRPr lang="en-GB" dirty="0"/>
          </a:p>
        </p:txBody>
      </p:sp>
      <p:sp>
        <p:nvSpPr>
          <p:cNvPr id="4" name="Slide Number Placeholder 3"/>
          <p:cNvSpPr>
            <a:spLocks noGrp="1"/>
          </p:cNvSpPr>
          <p:nvPr>
            <p:ph type="sldNum" sz="quarter" idx="5"/>
          </p:nvPr>
        </p:nvSpPr>
        <p:spPr/>
        <p:txBody>
          <a:bodyPr/>
          <a:lstStyle/>
          <a:p>
            <a:fld id="{A3AB62FB-42E1-4B59-A2B0-DA8FE4AC2AB9}" type="slidenum">
              <a:rPr lang="en-GB" smtClean="0"/>
              <a:t>6</a:t>
            </a:fld>
            <a:endParaRPr lang="en-GB"/>
          </a:p>
        </p:txBody>
      </p:sp>
    </p:spTree>
    <p:extLst>
      <p:ext uri="{BB962C8B-B14F-4D97-AF65-F5344CB8AC3E}">
        <p14:creationId xmlns:p14="http://schemas.microsoft.com/office/powerpoint/2010/main" val="7177417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3AB62FB-42E1-4B59-A2B0-DA8FE4AC2AB9}" type="slidenum">
              <a:rPr lang="en-GB" smtClean="0"/>
              <a:t>7</a:t>
            </a:fld>
            <a:endParaRPr lang="en-GB"/>
          </a:p>
        </p:txBody>
      </p:sp>
    </p:spTree>
    <p:extLst>
      <p:ext uri="{BB962C8B-B14F-4D97-AF65-F5344CB8AC3E}">
        <p14:creationId xmlns:p14="http://schemas.microsoft.com/office/powerpoint/2010/main" val="19937459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00595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82879" y="182879"/>
            <a:ext cx="8778240" cy="6492240"/>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32485" y="882376"/>
            <a:ext cx="7475220" cy="2926080"/>
          </a:xfrm>
        </p:spPr>
        <p:txBody>
          <a:bodyPr anchor="b">
            <a:normAutofit/>
          </a:bodyPr>
          <a:lstStyle>
            <a:lvl1pPr algn="ctr">
              <a:lnSpc>
                <a:spcPct val="85000"/>
              </a:lnSpc>
              <a:defRPr sz="60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282148" y="3869635"/>
            <a:ext cx="6575895" cy="1388165"/>
          </a:xfrm>
        </p:spPr>
        <p:txBody>
          <a:bodyPr>
            <a:normAutofit/>
          </a:bodyPr>
          <a:lstStyle>
            <a:lvl1pPr marL="0" indent="0" algn="ctr">
              <a:spcBef>
                <a:spcPts val="1000"/>
              </a:spcBef>
              <a:buNone/>
              <a:defRPr sz="1800">
                <a:solidFill>
                  <a:srgbClr val="FFFFFF"/>
                </a:solidFill>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pPr>
              <a:defRPr/>
            </a:pPr>
            <a:fld id="{E0608E23-9389-47AB-9CC9-4060CDB23BB3}" type="datetimeFigureOut">
              <a:rPr lang="en-GB" smtClean="0"/>
              <a:pPr>
                <a:defRPr/>
              </a:pPr>
              <a:t>10/05/2026</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pPr>
              <a:defRPr/>
            </a:pPr>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pPr>
              <a:defRPr/>
            </a:pPr>
            <a:fld id="{2873E5A8-DA59-4994-A1E8-B82EBE77738F}" type="slidenum">
              <a:rPr lang="en-GB" altLang="en-US" smtClean="0"/>
              <a:pPr>
                <a:defRPr/>
              </a:pPr>
              <a:t>‹#›</a:t>
            </a:fld>
            <a:endParaRPr lang="en-GB" altLang="en-US"/>
          </a:p>
        </p:txBody>
      </p:sp>
      <p:cxnSp>
        <p:nvCxnSpPr>
          <p:cNvPr id="8" name="Straight Connector 7"/>
          <p:cNvCxnSpPr/>
          <p:nvPr/>
        </p:nvCxnSpPr>
        <p:spPr>
          <a:xfrm>
            <a:off x="1483995" y="3733800"/>
            <a:ext cx="61722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2488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spcBef>
                <a:spcPts val="10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B2E74E9D-9586-430A-9A8E-BB6A08F712A9}" type="datetimeFigureOut">
              <a:rPr lang="en-GB" smtClean="0"/>
              <a:pPr>
                <a:defRPr/>
              </a:pPr>
              <a:t>10/05/2026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E004ADB8-5CA0-45C9-B081-EA4F9A77C53F}" type="slidenum">
              <a:rPr lang="en-GB" altLang="en-US" smtClean="0"/>
              <a:pPr>
                <a:defRPr/>
              </a:pPr>
              <a:t>‹#›</a:t>
            </a:fld>
            <a:endParaRPr lang="en-GB" altLang="en-US"/>
          </a:p>
        </p:txBody>
      </p:sp>
    </p:spTree>
    <p:extLst>
      <p:ext uri="{BB962C8B-B14F-4D97-AF65-F5344CB8AC3E}">
        <p14:creationId xmlns:p14="http://schemas.microsoft.com/office/powerpoint/2010/main" val="4200019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29818" y="1173575"/>
            <a:ext cx="7475220" cy="2926080"/>
          </a:xfrm>
        </p:spPr>
        <p:txBody>
          <a:bodyPr anchor="b">
            <a:noAutofit/>
          </a:bodyPr>
          <a:lstStyle>
            <a:lvl1pPr algn="ctr">
              <a:lnSpc>
                <a:spcPct val="85000"/>
              </a:lnSpc>
              <a:defRPr sz="60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282446" y="4154520"/>
            <a:ext cx="6576822" cy="1363806"/>
          </a:xfrm>
        </p:spPr>
        <p:txBody>
          <a:bodyPr anchor="t">
            <a:normAutofit/>
          </a:bodyPr>
          <a:lstStyle>
            <a:lvl1pPr marL="0" indent="0" algn="ctr">
              <a:buNone/>
              <a:defRPr sz="1800">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0600B5C3-175D-4E8F-926E-DCE9196B3AB6}" type="datetimeFigureOut">
              <a:rPr lang="en-GB" smtClean="0"/>
              <a:pPr>
                <a:defRPr/>
              </a:pPr>
              <a:t>10/05/2026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36D2733B-9264-42B1-8B08-CCCC432C17C0}" type="slidenum">
              <a:rPr lang="en-GB" altLang="en-US" smtClean="0"/>
              <a:pPr>
                <a:defRPr/>
              </a:pPr>
              <a:t>‹#›</a:t>
            </a:fld>
            <a:endParaRPr lang="en-GB" altLang="en-US"/>
          </a:p>
        </p:txBody>
      </p:sp>
      <p:cxnSp>
        <p:nvCxnSpPr>
          <p:cNvPr id="7" name="Straight Connector 6"/>
          <p:cNvCxnSpPr/>
          <p:nvPr/>
        </p:nvCxnSpPr>
        <p:spPr>
          <a:xfrm>
            <a:off x="1485900" y="4020408"/>
            <a:ext cx="61722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49686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57250" y="2057399"/>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709" y="2057400"/>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C5C2CAC2-B88F-4753-B983-7C9932A8FBA2}" type="datetimeFigureOut">
              <a:rPr lang="en-GB" smtClean="0"/>
              <a:pPr>
                <a:defRPr/>
              </a:pPr>
              <a:t>10/05/2026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AABFF75F-3CA1-437A-9630-9057252BBADE}" type="slidenum">
              <a:rPr lang="en-GB" altLang="en-US" smtClean="0"/>
              <a:pPr>
                <a:defRPr/>
              </a:pPr>
              <a:t>‹#›</a:t>
            </a:fld>
            <a:endParaRPr lang="en-GB" altLang="en-US"/>
          </a:p>
        </p:txBody>
      </p:sp>
    </p:spTree>
    <p:extLst>
      <p:ext uri="{BB962C8B-B14F-4D97-AF65-F5344CB8AC3E}">
        <p14:creationId xmlns:p14="http://schemas.microsoft.com/office/powerpoint/2010/main" val="12188603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857250" y="2001511"/>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57250" y="2721483"/>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1880" y="1999032"/>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701880" y="2719322"/>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D7B4955E-F83E-480E-A65F-A65A6E60CD3D}" type="datetimeFigureOut">
              <a:rPr lang="en-GB" smtClean="0"/>
              <a:pPr>
                <a:defRPr/>
              </a:pPr>
              <a:t>10/05/2026</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B9128E8F-FAAE-4B2F-BD20-E5CF748BA293}" type="slidenum">
              <a:rPr lang="en-GB" altLang="en-US" smtClean="0"/>
              <a:pPr>
                <a:defRPr/>
              </a:pPr>
              <a:t>‹#›</a:t>
            </a:fld>
            <a:endParaRPr lang="en-GB" altLang="en-US"/>
          </a:p>
        </p:txBody>
      </p:sp>
    </p:spTree>
    <p:extLst>
      <p:ext uri="{BB962C8B-B14F-4D97-AF65-F5344CB8AC3E}">
        <p14:creationId xmlns:p14="http://schemas.microsoft.com/office/powerpoint/2010/main" val="33537158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1BE49380-563A-41C6-854B-EC397C9F06B0}" type="datetimeFigureOut">
              <a:rPr lang="en-GB" smtClean="0"/>
              <a:pPr>
                <a:defRPr/>
              </a:pPr>
              <a:t>10/05/2026</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019E2027-26D9-4F28-B018-1A15B504258E}" type="slidenum">
              <a:rPr lang="en-GB" altLang="en-US" smtClean="0"/>
              <a:pPr>
                <a:defRPr/>
              </a:pPr>
              <a:t>‹#›</a:t>
            </a:fld>
            <a:endParaRPr lang="en-GB" altLang="en-US"/>
          </a:p>
        </p:txBody>
      </p:sp>
    </p:spTree>
    <p:extLst>
      <p:ext uri="{BB962C8B-B14F-4D97-AF65-F5344CB8AC3E}">
        <p14:creationId xmlns:p14="http://schemas.microsoft.com/office/powerpoint/2010/main" val="40302705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6D89D697-50DC-4205-85C6-704779C0B734}" type="datetimeFigureOut">
              <a:rPr lang="en-GB" smtClean="0"/>
              <a:pPr>
                <a:defRPr/>
              </a:pPr>
              <a:t>10/05/2026</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9295F7D4-F39C-449E-8053-C2905B564222}" type="slidenum">
              <a:rPr lang="en-GB" altLang="en-US" smtClean="0"/>
              <a:pPr>
                <a:defRPr/>
              </a:pPr>
              <a:t>‹#›</a:t>
            </a:fld>
            <a:endParaRPr lang="en-GB" altLang="en-US"/>
          </a:p>
        </p:txBody>
      </p:sp>
    </p:spTree>
    <p:extLst>
      <p:ext uri="{BB962C8B-B14F-4D97-AF65-F5344CB8AC3E}">
        <p14:creationId xmlns:p14="http://schemas.microsoft.com/office/powerpoint/2010/main" val="18308037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en-US"/>
              <a:t>Click to edit Master title style</a:t>
            </a:r>
            <a:endParaRPr lang="en-US" dirty="0"/>
          </a:p>
        </p:txBody>
      </p:sp>
      <p:sp>
        <p:nvSpPr>
          <p:cNvPr id="3" name="Content Placeholder 2"/>
          <p:cNvSpPr>
            <a:spLocks noGrp="1"/>
          </p:cNvSpPr>
          <p:nvPr>
            <p:ph idx="1"/>
          </p:nvPr>
        </p:nvSpPr>
        <p:spPr>
          <a:xfrm>
            <a:off x="4129314" y="1097280"/>
            <a:ext cx="4149638" cy="466344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7250" y="2834640"/>
            <a:ext cx="2834640" cy="292608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FF30C94-E68F-464B-9528-2DE80CD01B06}" type="datetimeFigureOut">
              <a:rPr lang="en-GB" smtClean="0"/>
              <a:pPr>
                <a:defRPr/>
              </a:pPr>
              <a:t>10/05/2026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1F49A92-F7CF-45DC-B677-6107C2B0C73B}" type="slidenum">
              <a:rPr lang="en-GB" altLang="en-US" smtClean="0"/>
              <a:pPr>
                <a:defRPr/>
              </a:pPr>
              <a:t>‹#›</a:t>
            </a:fld>
            <a:endParaRPr lang="en-GB" altLang="en-US"/>
          </a:p>
        </p:txBody>
      </p:sp>
    </p:spTree>
    <p:extLst>
      <p:ext uri="{BB962C8B-B14F-4D97-AF65-F5344CB8AC3E}">
        <p14:creationId xmlns:p14="http://schemas.microsoft.com/office/powerpoint/2010/main" val="3116802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4019107" y="1069847"/>
            <a:ext cx="4257703" cy="4645153"/>
          </a:xfrm>
        </p:spPr>
        <p:txBody>
          <a:bodyPr lIns="274320" tIns="182880" anchor="t">
            <a:normAutofit/>
          </a:bodyPr>
          <a:lstStyle>
            <a:lvl1pPr marL="0" indent="0">
              <a:buNone/>
              <a:defRPr sz="21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857250" y="2834640"/>
            <a:ext cx="2834640" cy="288036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698733E1-DD69-434E-8185-F18C52162035}" type="datetimeFigureOut">
              <a:rPr lang="en-GB" smtClean="0"/>
              <a:pPr>
                <a:defRPr/>
              </a:pPr>
              <a:t>10/05/2026</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EDAD8133-6C4F-47B8-90DF-46430FC0DB41}" type="slidenum">
              <a:rPr lang="en-GB" altLang="en-US" smtClean="0"/>
              <a:pPr>
                <a:defRPr/>
              </a:pPr>
              <a:t>‹#›</a:t>
            </a:fld>
            <a:endParaRPr lang="en-GB" altLang="en-US"/>
          </a:p>
        </p:txBody>
      </p:sp>
    </p:spTree>
    <p:extLst>
      <p:ext uri="{BB962C8B-B14F-4D97-AF65-F5344CB8AC3E}">
        <p14:creationId xmlns:p14="http://schemas.microsoft.com/office/powerpoint/2010/main" val="2886580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EAB0D7C3-2F9F-402A-B0B8-B7FF585FAB85}" type="datetimeFigureOut">
              <a:rPr lang="en-GB" smtClean="0"/>
              <a:pPr>
                <a:defRPr/>
              </a:pPr>
              <a:t>10/05/2026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C6C39BCE-6335-43AC-B484-9A63AD74099B}" type="slidenum">
              <a:rPr lang="en-GB" altLang="en-US" smtClean="0"/>
              <a:pPr>
                <a:defRPr/>
              </a:pPr>
              <a:t>‹#›</a:t>
            </a:fld>
            <a:endParaRPr lang="en-GB" altLang="en-US"/>
          </a:p>
        </p:txBody>
      </p:sp>
    </p:spTree>
    <p:extLst>
      <p:ext uri="{BB962C8B-B14F-4D97-AF65-F5344CB8AC3E}">
        <p14:creationId xmlns:p14="http://schemas.microsoft.com/office/powerpoint/2010/main" val="39863085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762000"/>
            <a:ext cx="1743075"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57250" y="762000"/>
            <a:ext cx="5572125"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04CE4041-07E9-4703-875A-C24447F3488D}" type="datetimeFigureOut">
              <a:rPr lang="en-GB" smtClean="0"/>
              <a:pPr>
                <a:defRPr/>
              </a:pPr>
              <a:t>10/05/2026</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7AC1A2F8-65E3-4DD9-8822-B54F22890B7C}" type="slidenum">
              <a:rPr lang="en-GB" altLang="en-US" smtClean="0"/>
              <a:pPr>
                <a:defRPr/>
              </a:pPr>
              <a:t>‹#›</a:t>
            </a:fld>
            <a:endParaRPr lang="en-GB" altLang="en-US"/>
          </a:p>
        </p:txBody>
      </p:sp>
    </p:spTree>
    <p:extLst>
      <p:ext uri="{BB962C8B-B14F-4D97-AF65-F5344CB8AC3E}">
        <p14:creationId xmlns:p14="http://schemas.microsoft.com/office/powerpoint/2010/main" val="4115018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p:nvPr/>
        </p:nvSpPr>
        <p:spPr>
          <a:xfrm>
            <a:off x="182880" y="182880"/>
            <a:ext cx="8778240" cy="6492240"/>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857250" y="609600"/>
            <a:ext cx="740664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57251" y="2057400"/>
            <a:ext cx="7404653"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7247" y="6223829"/>
            <a:ext cx="1746806" cy="365125"/>
          </a:xfrm>
          <a:prstGeom prst="rect">
            <a:avLst/>
          </a:prstGeom>
        </p:spPr>
        <p:txBody>
          <a:bodyPr vert="horz" lIns="91440" tIns="45720" rIns="91440" bIns="45720" rtlCol="0" anchor="ctr"/>
          <a:lstStyle>
            <a:lvl1pPr algn="l">
              <a:defRPr sz="1000">
                <a:solidFill>
                  <a:schemeClr val="accent1"/>
                </a:solidFill>
              </a:defRPr>
            </a:lvl1pPr>
          </a:lstStyle>
          <a:p>
            <a:pPr>
              <a:defRPr/>
            </a:pPr>
            <a:fld id="{8595369E-EACE-40F9-AE07-293B74577F39}" type="datetimeFigureOut">
              <a:rPr lang="en-GB" smtClean="0"/>
              <a:pPr>
                <a:defRPr/>
              </a:pPr>
              <a:t>10/05/2026</a:t>
            </a:fld>
            <a:endParaRPr lang="en-GB"/>
          </a:p>
        </p:txBody>
      </p:sp>
      <p:sp>
        <p:nvSpPr>
          <p:cNvPr id="5" name="Footer Placeholder 4"/>
          <p:cNvSpPr>
            <a:spLocks noGrp="1"/>
          </p:cNvSpPr>
          <p:nvPr>
            <p:ph type="ftr" sz="quarter" idx="3"/>
          </p:nvPr>
        </p:nvSpPr>
        <p:spPr>
          <a:xfrm>
            <a:off x="2961861" y="6223829"/>
            <a:ext cx="3538331" cy="365125"/>
          </a:xfrm>
          <a:prstGeom prst="rect">
            <a:avLst/>
          </a:prstGeom>
        </p:spPr>
        <p:txBody>
          <a:bodyPr vert="horz" lIns="91440" tIns="45720" rIns="91440" bIns="45720" rtlCol="0" anchor="ctr"/>
          <a:lstStyle>
            <a:lvl1pPr algn="ctr">
              <a:defRPr sz="1000">
                <a:solidFill>
                  <a:schemeClr val="accent1"/>
                </a:solidFill>
              </a:defRPr>
            </a:lvl1pPr>
          </a:lstStyle>
          <a:p>
            <a:pPr>
              <a:defRPr/>
            </a:pPr>
            <a:endParaRPr lang="en-GB"/>
          </a:p>
        </p:txBody>
      </p:sp>
      <p:sp>
        <p:nvSpPr>
          <p:cNvPr id="6" name="Slide Number Placeholder 5"/>
          <p:cNvSpPr>
            <a:spLocks noGrp="1"/>
          </p:cNvSpPr>
          <p:nvPr>
            <p:ph type="sldNum" sz="quarter" idx="4"/>
          </p:nvPr>
        </p:nvSpPr>
        <p:spPr>
          <a:xfrm>
            <a:off x="6997148" y="6223829"/>
            <a:ext cx="1279663" cy="365125"/>
          </a:xfrm>
          <a:prstGeom prst="rect">
            <a:avLst/>
          </a:prstGeom>
        </p:spPr>
        <p:txBody>
          <a:bodyPr vert="horz" lIns="91440" tIns="45720" rIns="91440" bIns="45720" rtlCol="0" anchor="ctr"/>
          <a:lstStyle>
            <a:lvl1pPr algn="r">
              <a:defRPr sz="1000">
                <a:solidFill>
                  <a:schemeClr val="accent1"/>
                </a:solidFill>
              </a:defRPr>
            </a:lvl1pPr>
          </a:lstStyle>
          <a:p>
            <a:pPr>
              <a:defRPr/>
            </a:pPr>
            <a:fld id="{77A7D2CC-7C90-4E5C-8A29-35BDEA53F23C}" type="slidenum">
              <a:rPr lang="en-GB" altLang="en-US" smtClean="0"/>
              <a:pPr>
                <a:defRPr/>
              </a:pPr>
              <a:t>‹#›</a:t>
            </a:fld>
            <a:endParaRPr lang="en-GB" altLang="en-US"/>
          </a:p>
        </p:txBody>
      </p:sp>
    </p:spTree>
    <p:extLst>
      <p:ext uri="{BB962C8B-B14F-4D97-AF65-F5344CB8AC3E}">
        <p14:creationId xmlns:p14="http://schemas.microsoft.com/office/powerpoint/2010/main" val="24431832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4000" kern="1200">
          <a:solidFill>
            <a:schemeClr val="accent1"/>
          </a:solidFill>
          <a:latin typeface="+mj-lt"/>
          <a:ea typeface="+mj-ea"/>
          <a:cs typeface="+mj-cs"/>
        </a:defRPr>
      </a:lvl1pPr>
    </p:titleStyle>
    <p:body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slide" Target="slide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Google Shape;30;p1"/>
          <p:cNvSpPr/>
          <p:nvPr/>
        </p:nvSpPr>
        <p:spPr>
          <a:xfrm>
            <a:off x="0" y="0"/>
            <a:ext cx="9144000" cy="1665843"/>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Roboto"/>
              <a:ea typeface="Roboto"/>
              <a:cs typeface="Roboto"/>
              <a:sym typeface="Roboto"/>
            </a:endParaRPr>
          </a:p>
        </p:txBody>
      </p:sp>
      <p:sp>
        <p:nvSpPr>
          <p:cNvPr id="31" name="Google Shape;31;p1"/>
          <p:cNvSpPr/>
          <p:nvPr/>
        </p:nvSpPr>
        <p:spPr>
          <a:xfrm>
            <a:off x="0" y="1665843"/>
            <a:ext cx="9144000" cy="56193"/>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Roboto"/>
              <a:ea typeface="Roboto"/>
              <a:cs typeface="Roboto"/>
              <a:sym typeface="Roboto"/>
            </a:endParaRPr>
          </a:p>
        </p:txBody>
      </p:sp>
      <p:sp>
        <p:nvSpPr>
          <p:cNvPr id="34" name="Google Shape;34;p1"/>
          <p:cNvSpPr txBox="1"/>
          <p:nvPr/>
        </p:nvSpPr>
        <p:spPr>
          <a:xfrm>
            <a:off x="443061" y="557847"/>
            <a:ext cx="8341710" cy="6001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300" b="0" i="0" u="none" strike="noStrike" cap="none" dirty="0">
                <a:solidFill>
                  <a:schemeClr val="dk1"/>
                </a:solidFill>
                <a:latin typeface="Roboto Black"/>
                <a:ea typeface="Roboto Black"/>
                <a:cs typeface="Roboto Black"/>
                <a:sym typeface="Roboto Black"/>
              </a:rPr>
              <a:t>End of Key Stage One </a:t>
            </a:r>
            <a:r>
              <a:rPr lang="en-GB" sz="3300" b="0" i="0" u="none" strike="noStrike" cap="none">
                <a:solidFill>
                  <a:schemeClr val="dk1"/>
                </a:solidFill>
                <a:latin typeface="Roboto Black"/>
                <a:ea typeface="Roboto Black"/>
                <a:cs typeface="Roboto Black"/>
                <a:sym typeface="Roboto Black"/>
              </a:rPr>
              <a:t>Assessments 25-26</a:t>
            </a:r>
            <a:endParaRPr dirty="0"/>
          </a:p>
        </p:txBody>
      </p:sp>
      <p:pic>
        <p:nvPicPr>
          <p:cNvPr id="3" name="Picture 2">
            <a:extLst>
              <a:ext uri="{FF2B5EF4-FFF2-40B4-BE49-F238E27FC236}">
                <a16:creationId xmlns:a16="http://schemas.microsoft.com/office/drawing/2014/main" id="{2BDA81FD-608C-8D5E-ABCE-B92C56552EDC}"/>
              </a:ext>
            </a:extLst>
          </p:cNvPr>
          <p:cNvPicPr>
            <a:picLocks noChangeAspect="1"/>
          </p:cNvPicPr>
          <p:nvPr/>
        </p:nvPicPr>
        <p:blipFill>
          <a:blip r:embed="rId3"/>
          <a:stretch>
            <a:fillRect/>
          </a:stretch>
        </p:blipFill>
        <p:spPr>
          <a:xfrm>
            <a:off x="0" y="1753152"/>
            <a:ext cx="9175974" cy="444038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a:extLst>
              <a:ext uri="{FF2B5EF4-FFF2-40B4-BE49-F238E27FC236}">
                <a16:creationId xmlns:a16="http://schemas.microsoft.com/office/drawing/2014/main" id="{49B1FD5D-DF63-7EAB-4E95-4947B72EF6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8334" y="1104900"/>
            <a:ext cx="4050468" cy="283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extBox 5">
            <a:extLst>
              <a:ext uri="{FF2B5EF4-FFF2-40B4-BE49-F238E27FC236}">
                <a16:creationId xmlns:a16="http://schemas.microsoft.com/office/drawing/2014/main" id="{1D01A745-C7E5-6207-C582-BBB740719068}"/>
              </a:ext>
            </a:extLst>
          </p:cNvPr>
          <p:cNvSpPr txBox="1">
            <a:spLocks noChangeArrowheads="1"/>
          </p:cNvSpPr>
          <p:nvPr/>
        </p:nvSpPr>
        <p:spPr bwMode="auto">
          <a:xfrm>
            <a:off x="1800225" y="274638"/>
            <a:ext cx="6766726"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4800" b="1" u="sng" dirty="0"/>
              <a:t>S</a:t>
            </a:r>
            <a:r>
              <a:rPr lang="en-US" altLang="en-US" sz="4800" b="1" dirty="0"/>
              <a:t>ecret </a:t>
            </a:r>
            <a:r>
              <a:rPr lang="en-US" altLang="en-US" sz="4800" b="1" u="sng" dirty="0"/>
              <a:t>A</a:t>
            </a:r>
            <a:r>
              <a:rPr lang="en-US" altLang="en-US" sz="4800" b="1" dirty="0"/>
              <a:t>gent </a:t>
            </a:r>
            <a:r>
              <a:rPr lang="en-US" altLang="en-US" sz="4800" b="1" u="sng" dirty="0"/>
              <a:t>T</a:t>
            </a:r>
            <a:r>
              <a:rPr lang="en-US" altLang="en-US" sz="4800" b="1" dirty="0"/>
              <a:t>raining </a:t>
            </a:r>
            <a:endParaRPr lang="en-GB" altLang="en-US" sz="4800" b="1" dirty="0"/>
          </a:p>
        </p:txBody>
      </p:sp>
      <p:sp>
        <p:nvSpPr>
          <p:cNvPr id="4100" name="AutoShape 2" descr="Agent P's Secret Agent Training | Welcome to Training!">
            <a:extLst>
              <a:ext uri="{FF2B5EF4-FFF2-40B4-BE49-F238E27FC236}">
                <a16:creationId xmlns:a16="http://schemas.microsoft.com/office/drawing/2014/main" id="{F8194695-B169-11BA-083D-09E7A507A3AD}"/>
              </a:ext>
            </a:extLst>
          </p:cNvPr>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GB" altLang="en-US" sz="1800"/>
          </a:p>
        </p:txBody>
      </p:sp>
      <p:sp>
        <p:nvSpPr>
          <p:cNvPr id="4101" name="AutoShape 4" descr="Agent P's Secret Agent Training | Welcome to Training!">
            <a:extLst>
              <a:ext uri="{FF2B5EF4-FFF2-40B4-BE49-F238E27FC236}">
                <a16:creationId xmlns:a16="http://schemas.microsoft.com/office/drawing/2014/main" id="{5D034560-975B-3523-DBDF-5722AF39CC99}"/>
              </a:ext>
            </a:extLst>
          </p:cNvPr>
          <p:cNvSpPr>
            <a:spLocks noChangeAspect="1" noChangeArrowheads="1"/>
          </p:cNvSpPr>
          <p:nvPr/>
        </p:nvSpPr>
        <p:spPr bwMode="auto">
          <a:xfrm>
            <a:off x="4572000" y="34290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GB" altLang="en-US" sz="1800"/>
          </a:p>
        </p:txBody>
      </p:sp>
      <p:pic>
        <p:nvPicPr>
          <p:cNvPr id="4102" name="Picture 10">
            <a:extLst>
              <a:ext uri="{FF2B5EF4-FFF2-40B4-BE49-F238E27FC236}">
                <a16:creationId xmlns:a16="http://schemas.microsoft.com/office/drawing/2014/main" id="{DDE0BA0E-9F13-B5D0-B3C2-8C7C4FD1D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735674">
            <a:off x="5980653" y="3879673"/>
            <a:ext cx="2729173" cy="1571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Stream Benjamin Guigue-Rodet | Listen to Pigeon Impossible playlist online  for free on SoundCloud">
            <a:extLst>
              <a:ext uri="{FF2B5EF4-FFF2-40B4-BE49-F238E27FC236}">
                <a16:creationId xmlns:a16="http://schemas.microsoft.com/office/drawing/2014/main" id="{E2DA0175-BDD1-5BFF-7A22-9415EF6879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217" y="1958608"/>
            <a:ext cx="3550383" cy="355038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5">
            <a:extLst>
              <a:ext uri="{FF2B5EF4-FFF2-40B4-BE49-F238E27FC236}">
                <a16:creationId xmlns:a16="http://schemas.microsoft.com/office/drawing/2014/main" id="{5BC3A83E-3E89-E4B6-CCC0-F873A823882A}"/>
              </a:ext>
            </a:extLst>
          </p:cNvPr>
          <p:cNvSpPr txBox="1">
            <a:spLocks noChangeArrowheads="1"/>
          </p:cNvSpPr>
          <p:nvPr/>
        </p:nvSpPr>
        <p:spPr bwMode="auto">
          <a:xfrm>
            <a:off x="725711" y="5688248"/>
            <a:ext cx="5294749"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b="1" dirty="0">
                <a:latin typeface="Congenial" panose="020F0502020204030204" pitchFamily="2" charset="0"/>
              </a:rPr>
              <a:t>Walter the spy against the pigeon in </a:t>
            </a:r>
            <a:r>
              <a:rPr lang="en-US" altLang="en-US" b="1" dirty="0">
                <a:solidFill>
                  <a:srgbClr val="FF0000"/>
                </a:solidFill>
                <a:latin typeface="Congenial" panose="020F0502020204030204" pitchFamily="2" charset="0"/>
              </a:rPr>
              <a:t>Pigeon Impossible</a:t>
            </a:r>
            <a:r>
              <a:rPr lang="en-US" altLang="en-US" b="1" dirty="0">
                <a:latin typeface="Congenial" panose="020F0502020204030204" pitchFamily="2" charset="0"/>
              </a:rPr>
              <a:t>.</a:t>
            </a:r>
            <a:endParaRPr lang="en-GB" altLang="en-US" b="1" dirty="0">
              <a:latin typeface="Congenial" panose="020F0502020204030204" pitchFamily="2"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39A8F-7A8D-885F-60BA-76340F3AC952}"/>
              </a:ext>
            </a:extLst>
          </p:cNvPr>
          <p:cNvSpPr>
            <a:spLocks noGrp="1"/>
          </p:cNvSpPr>
          <p:nvPr>
            <p:ph type="title"/>
          </p:nvPr>
        </p:nvSpPr>
        <p:spPr>
          <a:xfrm>
            <a:off x="247650" y="140677"/>
            <a:ext cx="7406640" cy="1356360"/>
          </a:xfrm>
        </p:spPr>
        <p:txBody>
          <a:bodyPr/>
          <a:lstStyle/>
          <a:p>
            <a:r>
              <a:rPr lang="en-GB" dirty="0">
                <a:latin typeface="Congenial" panose="02000503040000020004" pitchFamily="2" charset="0"/>
              </a:rPr>
              <a:t>Assessment Week</a:t>
            </a:r>
          </a:p>
        </p:txBody>
      </p:sp>
      <p:sp>
        <p:nvSpPr>
          <p:cNvPr id="4" name="TextBox 3">
            <a:extLst>
              <a:ext uri="{FF2B5EF4-FFF2-40B4-BE49-F238E27FC236}">
                <a16:creationId xmlns:a16="http://schemas.microsoft.com/office/drawing/2014/main" id="{D6EEAD85-CCC4-66BF-73C5-CDFA3FAA3106}"/>
              </a:ext>
            </a:extLst>
          </p:cNvPr>
          <p:cNvSpPr txBox="1"/>
          <p:nvPr/>
        </p:nvSpPr>
        <p:spPr>
          <a:xfrm>
            <a:off x="375137" y="1244237"/>
            <a:ext cx="8323386" cy="4832092"/>
          </a:xfrm>
          <a:prstGeom prst="rect">
            <a:avLst/>
          </a:prstGeom>
          <a:noFill/>
        </p:spPr>
        <p:txBody>
          <a:bodyPr wrap="square" rtlCol="0">
            <a:spAutoFit/>
          </a:bodyPr>
          <a:lstStyle/>
          <a:p>
            <a:r>
              <a:rPr lang="en-GB" sz="2800" dirty="0">
                <a:latin typeface="Congenial" panose="02000503040000020004" pitchFamily="2" charset="0"/>
              </a:rPr>
              <a:t>Week beginning 8</a:t>
            </a:r>
            <a:r>
              <a:rPr lang="en-GB" sz="2800" baseline="30000" dirty="0">
                <a:latin typeface="Congenial" panose="02000503040000020004" pitchFamily="2" charset="0"/>
              </a:rPr>
              <a:t>th</a:t>
            </a:r>
            <a:r>
              <a:rPr lang="en-GB" sz="2800" dirty="0">
                <a:latin typeface="Congenial" panose="02000503040000020004" pitchFamily="2" charset="0"/>
              </a:rPr>
              <a:t> June </a:t>
            </a:r>
          </a:p>
          <a:p>
            <a:endParaRPr lang="en-GB" sz="2800" dirty="0">
              <a:latin typeface="Congenial" panose="02000503040000020004" pitchFamily="2" charset="0"/>
            </a:endParaRPr>
          </a:p>
          <a:p>
            <a:r>
              <a:rPr lang="en-GB" sz="2800" dirty="0">
                <a:latin typeface="Congenial" panose="02000503040000020004" pitchFamily="2" charset="0"/>
              </a:rPr>
              <a:t>One week to provide additional activities focusing on reading and maths to aid our end of year teacher judgements.</a:t>
            </a:r>
          </a:p>
          <a:p>
            <a:endParaRPr lang="en-GB" sz="2800" dirty="0">
              <a:latin typeface="Congenial" panose="02000503040000020004" pitchFamily="2" charset="0"/>
            </a:endParaRPr>
          </a:p>
          <a:p>
            <a:r>
              <a:rPr lang="en-GB" sz="2800" dirty="0">
                <a:latin typeface="Congenial" panose="02000503040000020004" pitchFamily="2" charset="0"/>
              </a:rPr>
              <a:t>At the end of the year in your child’s written report, we will report whether your child is working towards, working at the expected standard for KS1 or working at greater depth within the expected standard.</a:t>
            </a:r>
          </a:p>
        </p:txBody>
      </p:sp>
    </p:spTree>
    <p:extLst>
      <p:ext uri="{BB962C8B-B14F-4D97-AF65-F5344CB8AC3E}">
        <p14:creationId xmlns:p14="http://schemas.microsoft.com/office/powerpoint/2010/main" val="1894138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A2DD6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52085A6-F04E-DEAA-A0B7-8E5991D90BE6}"/>
              </a:ext>
            </a:extLst>
          </p:cNvPr>
          <p:cNvSpPr/>
          <p:nvPr/>
        </p:nvSpPr>
        <p:spPr>
          <a:xfrm>
            <a:off x="463395" y="1376568"/>
            <a:ext cx="2735775"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48" name="Rectangle 3">
            <a:extLst>
              <a:ext uri="{FF2B5EF4-FFF2-40B4-BE49-F238E27FC236}">
                <a16:creationId xmlns:a16="http://schemas.microsoft.com/office/drawing/2014/main" id="{7F7BBDEC-70DC-BA5E-EB65-5713B33F9CE2}"/>
              </a:ext>
            </a:extLst>
          </p:cNvPr>
          <p:cNvSpPr>
            <a:spLocks noChangeArrowheads="1"/>
          </p:cNvSpPr>
          <p:nvPr/>
        </p:nvSpPr>
        <p:spPr bwMode="auto">
          <a:xfrm>
            <a:off x="644525" y="1396455"/>
            <a:ext cx="18341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Tuffy" pitchFamily="34" charset="0"/>
              </a:rPr>
              <a:t>Reading</a:t>
            </a:r>
          </a:p>
        </p:txBody>
      </p:sp>
      <p:pic>
        <p:nvPicPr>
          <p:cNvPr id="6149" name="Picture 14">
            <a:extLst>
              <a:ext uri="{FF2B5EF4-FFF2-40B4-BE49-F238E27FC236}">
                <a16:creationId xmlns:a16="http://schemas.microsoft.com/office/drawing/2014/main" id="{CE1EC352-2976-4C3E-CF45-C7DC7CB1D08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D9B1DEE4-AB15-4AA4-6439-17A5E6C8EEB1}"/>
              </a:ext>
            </a:extLst>
          </p:cNvPr>
          <p:cNvSpPr txBox="1"/>
          <p:nvPr/>
        </p:nvSpPr>
        <p:spPr>
          <a:xfrm>
            <a:off x="353219" y="2306040"/>
            <a:ext cx="7725753" cy="2585323"/>
          </a:xfrm>
          <a:prstGeom prst="rect">
            <a:avLst/>
          </a:prstGeom>
          <a:solidFill>
            <a:schemeClr val="bg1"/>
          </a:solidFill>
        </p:spPr>
        <p:txBody>
          <a:bodyPr wrap="square">
            <a:spAutoFit/>
          </a:bodyPr>
          <a:lstStyle/>
          <a:p>
            <a:pPr marL="182562">
              <a:defRPr/>
            </a:pPr>
            <a:r>
              <a:rPr lang="en-GB" sz="2400" dirty="0">
                <a:solidFill>
                  <a:schemeClr val="bg2">
                    <a:lumMod val="10000"/>
                  </a:schemeClr>
                </a:solidFill>
                <a:latin typeface="Congenial" panose="02000503040000020004" pitchFamily="2" charset="0"/>
              </a:rPr>
              <a:t>During the week, the children will continue to take part in reading groups. This may be with their class teacher or with another class teacher from the year group.</a:t>
            </a:r>
          </a:p>
          <a:p>
            <a:pPr marL="182562">
              <a:defRPr/>
            </a:pPr>
            <a:r>
              <a:rPr lang="en-GB" sz="2400" dirty="0">
                <a:solidFill>
                  <a:schemeClr val="bg2">
                    <a:lumMod val="10000"/>
                  </a:schemeClr>
                </a:solidFill>
                <a:latin typeface="Congenial" panose="02000503040000020004" pitchFamily="2" charset="0"/>
              </a:rPr>
              <a:t>Some children will complete one or both of the reading papers.</a:t>
            </a:r>
            <a:endParaRPr lang="en-GB" dirty="0">
              <a:latin typeface="Tuffy" panose="020B0603060100000000" pitchFamily="34" charset="0"/>
            </a:endParaRPr>
          </a:p>
          <a:p>
            <a:pPr marL="182562">
              <a:defRPr/>
            </a:pPr>
            <a:endParaRPr lang="en-GB" sz="1800" dirty="0">
              <a:solidFill>
                <a:schemeClr val="bg2">
                  <a:lumMod val="10000"/>
                </a:schemeClr>
              </a:solidFill>
              <a:latin typeface="Tuffy" panose="020B0603060100000000" pitchFamily="34" charset="0"/>
            </a:endParaRPr>
          </a:p>
        </p:txBody>
      </p:sp>
      <p:pic>
        <p:nvPicPr>
          <p:cNvPr id="1026" name="Picture 2" descr="Reading clipart free images - Clipartix">
            <a:extLst>
              <a:ext uri="{FF2B5EF4-FFF2-40B4-BE49-F238E27FC236}">
                <a16:creationId xmlns:a16="http://schemas.microsoft.com/office/drawing/2014/main" id="{F76D1C72-5387-2DA0-D442-A03016D588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9733" y="47420"/>
            <a:ext cx="2143578" cy="20451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3419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D70AC7-EAB3-90E3-038D-E6F12725017F}"/>
              </a:ext>
            </a:extLst>
          </p:cNvPr>
          <p:cNvSpPr/>
          <p:nvPr/>
        </p:nvSpPr>
        <p:spPr>
          <a:xfrm>
            <a:off x="366713" y="354013"/>
            <a:ext cx="2612461"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11" name="Rectangle 3">
            <a:extLst>
              <a:ext uri="{FF2B5EF4-FFF2-40B4-BE49-F238E27FC236}">
                <a16:creationId xmlns:a16="http://schemas.microsoft.com/office/drawing/2014/main" id="{DBBA7A2E-6997-36AD-5D6C-61F5617CD4F6}"/>
              </a:ext>
            </a:extLst>
          </p:cNvPr>
          <p:cNvSpPr>
            <a:spLocks noChangeArrowheads="1"/>
          </p:cNvSpPr>
          <p:nvPr/>
        </p:nvSpPr>
        <p:spPr bwMode="auto">
          <a:xfrm>
            <a:off x="407988" y="427038"/>
            <a:ext cx="25003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a:solidFill>
                  <a:schemeClr val="bg1"/>
                </a:solidFill>
                <a:latin typeface="Tuffy" pitchFamily="34" charset="0"/>
              </a:rPr>
              <a:t>Mathematics</a:t>
            </a:r>
          </a:p>
        </p:txBody>
      </p:sp>
      <p:sp>
        <p:nvSpPr>
          <p:cNvPr id="15" name="Rectangle 14">
            <a:extLst>
              <a:ext uri="{FF2B5EF4-FFF2-40B4-BE49-F238E27FC236}">
                <a16:creationId xmlns:a16="http://schemas.microsoft.com/office/drawing/2014/main" id="{855B0997-BD84-F70F-7798-A25718AEBA60}"/>
              </a:ext>
            </a:extLst>
          </p:cNvPr>
          <p:cNvSpPr/>
          <p:nvPr/>
        </p:nvSpPr>
        <p:spPr>
          <a:xfrm>
            <a:off x="366713" y="1147403"/>
            <a:ext cx="6620241" cy="4591904"/>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a:defRPr/>
            </a:pPr>
            <a:r>
              <a:rPr lang="en-GB" sz="2000" dirty="0">
                <a:solidFill>
                  <a:schemeClr val="bg2">
                    <a:lumMod val="10000"/>
                  </a:schemeClr>
                </a:solidFill>
                <a:latin typeface="Congenial" panose="02000503040000020004" pitchFamily="2" charset="0"/>
              </a:rPr>
              <a:t>There are 2 papers in maths: Arithmetic and Reasoning.</a:t>
            </a:r>
          </a:p>
          <a:p>
            <a:pPr marL="342900" indent="-160338">
              <a:defRPr/>
            </a:pPr>
            <a:br>
              <a:rPr lang="en-GB" sz="2000" dirty="0">
                <a:solidFill>
                  <a:schemeClr val="bg2">
                    <a:lumMod val="10000"/>
                  </a:schemeClr>
                </a:solidFill>
                <a:latin typeface="Congenial" panose="02000503040000020004" pitchFamily="2" charset="0"/>
              </a:rPr>
            </a:br>
            <a:r>
              <a:rPr lang="en-GB" sz="2000" dirty="0">
                <a:solidFill>
                  <a:schemeClr val="bg2">
                    <a:lumMod val="10000"/>
                  </a:schemeClr>
                </a:solidFill>
                <a:latin typeface="Congenial" panose="02000503040000020004" pitchFamily="2" charset="0"/>
              </a:rPr>
              <a:t>Like last year, some children will do one or both papers. We will have additional activities and lessons should some children need extra practise with a particular area of maths.</a:t>
            </a:r>
          </a:p>
        </p:txBody>
      </p:sp>
      <p:pic>
        <p:nvPicPr>
          <p:cNvPr id="17413" name="Picture 14">
            <a:extLst>
              <a:ext uri="{FF2B5EF4-FFF2-40B4-BE49-F238E27FC236}">
                <a16:creationId xmlns:a16="http://schemas.microsoft.com/office/drawing/2014/main" id="{0079D400-A49E-8CE5-D079-E91561764E3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descr="A set of number and math icon 591226 Vector Art at Vecteezy">
            <a:extLst>
              <a:ext uri="{FF2B5EF4-FFF2-40B4-BE49-F238E27FC236}">
                <a16:creationId xmlns:a16="http://schemas.microsoft.com/office/drawing/2014/main" id="{A16E57F8-FF5D-CB6B-C463-CB263C2C0D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4259" y="120151"/>
            <a:ext cx="2233766" cy="2153652"/>
          </a:xfrm>
          <a:prstGeom prst="rect">
            <a:avLst/>
          </a:prstGeom>
          <a:noFill/>
          <a:extLst>
            <a:ext uri="{909E8E84-426E-40DD-AFC4-6F175D3DCCD1}">
              <a14:hiddenFill xmlns:a14="http://schemas.microsoft.com/office/drawing/2010/main">
                <a:solidFill>
                  <a:srgbClr val="FFFFFF"/>
                </a:solidFill>
              </a14:hiddenFill>
            </a:ext>
          </a:extLst>
        </p:spPr>
      </p:pic>
      <p:pic>
        <p:nvPicPr>
          <p:cNvPr id="19464" name="Picture 11">
            <a:extLst>
              <a:ext uri="{FF2B5EF4-FFF2-40B4-BE49-F238E27FC236}">
                <a16:creationId xmlns:a16="http://schemas.microsoft.com/office/drawing/2014/main" id="{A497B4E9-6702-6831-2EAA-1F2D7EB347EC}"/>
              </a:ext>
            </a:extLst>
          </p:cNvPr>
          <p:cNvPicPr>
            <a:picLocks noChangeAspect="1"/>
          </p:cNvPicPr>
          <p:nvPr/>
        </p:nvPicPr>
        <p:blipFill rotWithShape="1">
          <a:blip r:embed="rId4"/>
          <a:srcRect l="14635" t="5350" r="13436" b="4708"/>
          <a:stretch/>
        </p:blipFill>
        <p:spPr bwMode="auto">
          <a:xfrm>
            <a:off x="2637692" y="3528659"/>
            <a:ext cx="2379785" cy="2975328"/>
          </a:xfrm>
          <a:prstGeom prst="rect">
            <a:avLst/>
          </a:prstGeom>
          <a:noFill/>
          <a:ln>
            <a:noFill/>
          </a:ln>
          <a:effectLst>
            <a:outerShdw blurRad="63500" sx="102000" sy="102000" algn="ctr" rotWithShape="0">
              <a:prstClr val="black">
                <a:alpha val="40000"/>
              </a:prstClr>
            </a:outerShdw>
          </a:effectLst>
        </p:spPr>
      </p:pic>
      <p:pic>
        <p:nvPicPr>
          <p:cNvPr id="3" name="Picture 15">
            <a:extLst>
              <a:ext uri="{FF2B5EF4-FFF2-40B4-BE49-F238E27FC236}">
                <a16:creationId xmlns:a16="http://schemas.microsoft.com/office/drawing/2014/main" id="{C7788A92-49FE-99B5-583B-43EDA0F3CB9F}"/>
              </a:ext>
            </a:extLst>
          </p:cNvPr>
          <p:cNvPicPr>
            <a:picLocks noChangeAspect="1"/>
          </p:cNvPicPr>
          <p:nvPr/>
        </p:nvPicPr>
        <p:blipFill rotWithShape="1">
          <a:blip r:embed="rId5"/>
          <a:srcRect l="22375" t="6604" r="17854" b="8846"/>
          <a:stretch/>
        </p:blipFill>
        <p:spPr bwMode="auto">
          <a:xfrm>
            <a:off x="6714133" y="3244043"/>
            <a:ext cx="2233766" cy="3160264"/>
          </a:xfrm>
          <a:prstGeom prst="rect">
            <a:avLst/>
          </a:prstGeom>
          <a:noFill/>
          <a:ln>
            <a:noFill/>
          </a:ln>
          <a:effectLst>
            <a:outerShdw blurRad="63500" sx="102000" sy="102000" algn="ctr" rotWithShape="0">
              <a:prstClr val="black">
                <a:alpha val="40000"/>
              </a:prst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A2DD6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46EA3DD-3CF8-5908-05AD-2E012D4CBFFD}"/>
              </a:ext>
            </a:extLst>
          </p:cNvPr>
          <p:cNvSpPr/>
          <p:nvPr/>
        </p:nvSpPr>
        <p:spPr>
          <a:xfrm>
            <a:off x="366713" y="354013"/>
            <a:ext cx="5866939"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1268" name="Picture 14">
            <a:extLst>
              <a:ext uri="{FF2B5EF4-FFF2-40B4-BE49-F238E27FC236}">
                <a16:creationId xmlns:a16="http://schemas.microsoft.com/office/drawing/2014/main" id="{F4A2BD6B-6498-D631-757B-0A7430EFCE1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Rectangle 3">
            <a:extLst>
              <a:ext uri="{FF2B5EF4-FFF2-40B4-BE49-F238E27FC236}">
                <a16:creationId xmlns:a16="http://schemas.microsoft.com/office/drawing/2014/main" id="{2A2AB31B-1F2F-F49B-3827-8550A4C36C93}"/>
              </a:ext>
            </a:extLst>
          </p:cNvPr>
          <p:cNvSpPr>
            <a:spLocks noChangeArrowheads="1"/>
          </p:cNvSpPr>
          <p:nvPr/>
        </p:nvSpPr>
        <p:spPr bwMode="auto">
          <a:xfrm>
            <a:off x="492125" y="511175"/>
            <a:ext cx="8112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2400" b="1">
                <a:solidFill>
                  <a:schemeClr val="bg1"/>
                </a:solidFill>
                <a:latin typeface="Tuffy" pitchFamily="34" charset="0"/>
              </a:rPr>
              <a:t>Working towards the expected standard</a:t>
            </a:r>
          </a:p>
        </p:txBody>
      </p:sp>
      <p:pic>
        <p:nvPicPr>
          <p:cNvPr id="11270" name="Picture 7">
            <a:extLst>
              <a:ext uri="{FF2B5EF4-FFF2-40B4-BE49-F238E27FC236}">
                <a16:creationId xmlns:a16="http://schemas.microsoft.com/office/drawing/2014/main" id="{B25ED3C7-B6F4-21D0-CB7E-33F20A22ADE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913" y="1139951"/>
            <a:ext cx="8914939" cy="4439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Yellow Pencil Clip Art Free PNG Image｜Illustoon">
            <a:extLst>
              <a:ext uri="{FF2B5EF4-FFF2-40B4-BE49-F238E27FC236}">
                <a16:creationId xmlns:a16="http://schemas.microsoft.com/office/drawing/2014/main" id="{0DD335B4-A923-A46E-D1F3-29AFC760127E}"/>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737708" y="178517"/>
            <a:ext cx="1991954" cy="199195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A500FD3-C8ED-901F-79E2-0F1BCED519B8}"/>
              </a:ext>
            </a:extLst>
          </p:cNvPr>
          <p:cNvSpPr txBox="1"/>
          <p:nvPr/>
        </p:nvSpPr>
        <p:spPr>
          <a:xfrm>
            <a:off x="837637" y="5516384"/>
            <a:ext cx="7468726" cy="1077218"/>
          </a:xfrm>
          <a:prstGeom prst="rect">
            <a:avLst/>
          </a:prstGeom>
          <a:solidFill>
            <a:schemeClr val="bg1"/>
          </a:solidFill>
        </p:spPr>
        <p:txBody>
          <a:bodyPr wrap="square" rtlCol="0">
            <a:spAutoFit/>
          </a:bodyPr>
          <a:lstStyle/>
          <a:p>
            <a:r>
              <a:rPr lang="en-US" sz="1600" b="1" dirty="0">
                <a:solidFill>
                  <a:srgbClr val="0070C0"/>
                </a:solidFill>
                <a:latin typeface="Congenial" panose="02000503040000020004" pitchFamily="2" charset="0"/>
              </a:rPr>
              <a:t>There was never a writing SATs paper so evidence in your child’s writing book will be used throughout the year to track their progress. </a:t>
            </a:r>
          </a:p>
          <a:p>
            <a:r>
              <a:rPr lang="en-US" sz="1600" b="1" dirty="0">
                <a:solidFill>
                  <a:srgbClr val="0070C0"/>
                </a:solidFill>
                <a:latin typeface="Congenial" panose="02000503040000020004" pitchFamily="2" charset="0"/>
              </a:rPr>
              <a:t>These statements are what we look for in writing if your child is working below age related – </a:t>
            </a:r>
            <a:r>
              <a:rPr lang="en-US" sz="1600" b="1" u="sng" dirty="0">
                <a:solidFill>
                  <a:srgbClr val="FF0000"/>
                </a:solidFill>
                <a:highlight>
                  <a:srgbClr val="FFFF00"/>
                </a:highlight>
                <a:latin typeface="Congenial" panose="02000503040000020004" pitchFamily="2" charset="0"/>
              </a:rPr>
              <a:t>at the end of year two.</a:t>
            </a:r>
            <a:endParaRPr lang="en-GB" sz="1600" b="1" u="sng" dirty="0">
              <a:solidFill>
                <a:srgbClr val="FF0000"/>
              </a:solidFill>
              <a:highlight>
                <a:srgbClr val="FFFF00"/>
              </a:highlight>
              <a:latin typeface="Congenial" panose="02000503040000020004" pitchFamily="2"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A2DD6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63DF306-ED34-9195-CB30-733AA8A806B9}"/>
              </a:ext>
            </a:extLst>
          </p:cNvPr>
          <p:cNvSpPr/>
          <p:nvPr/>
        </p:nvSpPr>
        <p:spPr>
          <a:xfrm>
            <a:off x="366713" y="354012"/>
            <a:ext cx="3542814" cy="1903995"/>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2292" name="Picture 14">
            <a:extLst>
              <a:ext uri="{FF2B5EF4-FFF2-40B4-BE49-F238E27FC236}">
                <a16:creationId xmlns:a16="http://schemas.microsoft.com/office/drawing/2014/main" id="{98D5B595-4669-8431-0803-7F223242D62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3">
            <a:extLst>
              <a:ext uri="{FF2B5EF4-FFF2-40B4-BE49-F238E27FC236}">
                <a16:creationId xmlns:a16="http://schemas.microsoft.com/office/drawing/2014/main" id="{9C43ED25-5124-2BB6-AF12-AA31DEC20E79}"/>
              </a:ext>
            </a:extLst>
          </p:cNvPr>
          <p:cNvSpPr>
            <a:spLocks noChangeArrowheads="1"/>
          </p:cNvSpPr>
          <p:nvPr/>
        </p:nvSpPr>
        <p:spPr bwMode="auto">
          <a:xfrm>
            <a:off x="492125" y="511175"/>
            <a:ext cx="341740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2400" b="1">
                <a:solidFill>
                  <a:schemeClr val="bg1"/>
                </a:solidFill>
                <a:latin typeface="Tuffy" pitchFamily="34" charset="0"/>
              </a:rPr>
              <a:t>Working towards the expected standard in Writing</a:t>
            </a:r>
          </a:p>
        </p:txBody>
      </p:sp>
      <p:pic>
        <p:nvPicPr>
          <p:cNvPr id="12294" name="Picture 3">
            <a:extLst>
              <a:ext uri="{FF2B5EF4-FFF2-40B4-BE49-F238E27FC236}">
                <a16:creationId xmlns:a16="http://schemas.microsoft.com/office/drawing/2014/main" id="{7B5AA8CE-3A04-8540-BE96-CC302E743B9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035425" y="354012"/>
            <a:ext cx="4616450" cy="589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8EF9B0C0-26DA-A634-6D56-F2CCDFE5E11B}"/>
              </a:ext>
            </a:extLst>
          </p:cNvPr>
          <p:cNvSpPr txBox="1"/>
          <p:nvPr/>
        </p:nvSpPr>
        <p:spPr>
          <a:xfrm>
            <a:off x="644525" y="2415170"/>
            <a:ext cx="3081901" cy="1200329"/>
          </a:xfrm>
          <a:prstGeom prst="rect">
            <a:avLst/>
          </a:prstGeom>
          <a:solidFill>
            <a:schemeClr val="bg1"/>
          </a:solidFill>
        </p:spPr>
        <p:txBody>
          <a:bodyPr wrap="square" rtlCol="0">
            <a:spAutoFit/>
          </a:bodyPr>
          <a:lstStyle/>
          <a:p>
            <a:r>
              <a:rPr lang="en-US" sz="3600" b="1" u="sng" dirty="0">
                <a:solidFill>
                  <a:srgbClr val="FF0000"/>
                </a:solidFill>
                <a:highlight>
                  <a:srgbClr val="FFFF00"/>
                </a:highlight>
                <a:latin typeface="Congenial" panose="02000503040000020004" pitchFamily="2" charset="0"/>
              </a:rPr>
              <a:t>End of year two example</a:t>
            </a:r>
            <a:endParaRPr lang="en-GB" sz="3600" b="1" u="sng" dirty="0">
              <a:solidFill>
                <a:srgbClr val="FF0000"/>
              </a:solidFill>
              <a:highlight>
                <a:srgbClr val="FFFF00"/>
              </a:highlight>
              <a:latin typeface="Congenial" panose="02000503040000020004" pitchFamily="2"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A2DD6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7D9315B-4FE4-DFF1-623C-5A54F58E5FE6}"/>
              </a:ext>
            </a:extLst>
          </p:cNvPr>
          <p:cNvSpPr/>
          <p:nvPr/>
        </p:nvSpPr>
        <p:spPr>
          <a:xfrm>
            <a:off x="333375" y="1130300"/>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endParaRPr lang="en-GB" sz="1600" b="1">
              <a:solidFill>
                <a:schemeClr val="bg2">
                  <a:lumMod val="10000"/>
                </a:schemeClr>
              </a:solidFill>
              <a:latin typeface="Tuffy" panose="020B0603060100000000" pitchFamily="34" charset="0"/>
            </a:endParaRPr>
          </a:p>
        </p:txBody>
      </p:sp>
      <p:sp>
        <p:nvSpPr>
          <p:cNvPr id="9" name="Rectangle 8">
            <a:extLst>
              <a:ext uri="{FF2B5EF4-FFF2-40B4-BE49-F238E27FC236}">
                <a16:creationId xmlns:a16="http://schemas.microsoft.com/office/drawing/2014/main" id="{005AB577-5A44-09B2-286B-78479FAA4DDC}"/>
              </a:ext>
            </a:extLst>
          </p:cNvPr>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3316" name="Picture 14">
            <a:extLst>
              <a:ext uri="{FF2B5EF4-FFF2-40B4-BE49-F238E27FC236}">
                <a16:creationId xmlns:a16="http://schemas.microsoft.com/office/drawing/2014/main" id="{3CB30DED-EA08-65DF-C237-E917A4FBD48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Rectangle 3">
            <a:extLst>
              <a:ext uri="{FF2B5EF4-FFF2-40B4-BE49-F238E27FC236}">
                <a16:creationId xmlns:a16="http://schemas.microsoft.com/office/drawing/2014/main" id="{AD4AA9F8-752C-125B-F2A7-92062EC5E4A2}"/>
              </a:ext>
            </a:extLst>
          </p:cNvPr>
          <p:cNvSpPr>
            <a:spLocks noChangeArrowheads="1"/>
          </p:cNvSpPr>
          <p:nvPr/>
        </p:nvSpPr>
        <p:spPr bwMode="auto">
          <a:xfrm>
            <a:off x="492125" y="511175"/>
            <a:ext cx="8112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2400" b="1">
                <a:solidFill>
                  <a:schemeClr val="bg1"/>
                </a:solidFill>
                <a:latin typeface="Tuffy" pitchFamily="34" charset="0"/>
              </a:rPr>
              <a:t>Working at the expected standard</a:t>
            </a:r>
          </a:p>
        </p:txBody>
      </p:sp>
      <p:pic>
        <p:nvPicPr>
          <p:cNvPr id="13318" name="Picture 2">
            <a:extLst>
              <a:ext uri="{FF2B5EF4-FFF2-40B4-BE49-F238E27FC236}">
                <a16:creationId xmlns:a16="http://schemas.microsoft.com/office/drawing/2014/main" id="{1A00D27B-D1FD-666B-6334-867F01D2542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9425" y="1027906"/>
            <a:ext cx="8124825" cy="480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Yellow Pencil Clip Art Free PNG Image｜Illustoon">
            <a:extLst>
              <a:ext uri="{FF2B5EF4-FFF2-40B4-BE49-F238E27FC236}">
                <a16:creationId xmlns:a16="http://schemas.microsoft.com/office/drawing/2014/main" id="{CCFB54B9-3DB9-214A-9A01-D17FC2E3A16C}"/>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737708" y="178517"/>
            <a:ext cx="1991954" cy="199195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63414BD-FB5D-5F12-36CA-92D8D9BBC03F}"/>
              </a:ext>
            </a:extLst>
          </p:cNvPr>
          <p:cNvSpPr txBox="1"/>
          <p:nvPr/>
        </p:nvSpPr>
        <p:spPr>
          <a:xfrm>
            <a:off x="590550" y="5748792"/>
            <a:ext cx="8172450" cy="1077218"/>
          </a:xfrm>
          <a:prstGeom prst="rect">
            <a:avLst/>
          </a:prstGeom>
          <a:solidFill>
            <a:schemeClr val="bg1"/>
          </a:solidFill>
        </p:spPr>
        <p:txBody>
          <a:bodyPr wrap="square" lIns="91440" tIns="45720" rIns="91440" bIns="45720" rtlCol="0" anchor="t">
            <a:spAutoFit/>
          </a:bodyPr>
          <a:lstStyle/>
          <a:p>
            <a:r>
              <a:rPr lang="en-US" sz="1600" b="1" dirty="0">
                <a:solidFill>
                  <a:srgbClr val="0070C0"/>
                </a:solidFill>
                <a:latin typeface="Congenial" panose="02000503040000020004" pitchFamily="2" charset="0"/>
              </a:rPr>
              <a:t>There was never a writing SATs paper so evidence in your child’s writing book will be used throughout the year to track their progress. </a:t>
            </a:r>
          </a:p>
          <a:p>
            <a:r>
              <a:rPr lang="en-US" sz="1600" b="1" dirty="0">
                <a:solidFill>
                  <a:srgbClr val="0070C0"/>
                </a:solidFill>
                <a:latin typeface="Congenial"/>
              </a:rPr>
              <a:t>These statements are what we look for in writing if your child is working at age related – </a:t>
            </a:r>
            <a:r>
              <a:rPr lang="en-US" sz="1600" b="1" u="sng" dirty="0">
                <a:solidFill>
                  <a:srgbClr val="FF0000"/>
                </a:solidFill>
                <a:highlight>
                  <a:srgbClr val="FFFF00"/>
                </a:highlight>
                <a:latin typeface="Congenial"/>
              </a:rPr>
              <a:t>at the end of year two.</a:t>
            </a:r>
            <a:endParaRPr lang="en-GB" sz="1600" b="1" u="sng" dirty="0">
              <a:solidFill>
                <a:srgbClr val="FF0000"/>
              </a:solidFill>
              <a:highlight>
                <a:srgbClr val="FFFF00"/>
              </a:highlight>
              <a:latin typeface="Congen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A2DD6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0876BBB-A738-0364-8ED1-11522C9584B7}"/>
              </a:ext>
            </a:extLst>
          </p:cNvPr>
          <p:cNvSpPr/>
          <p:nvPr/>
        </p:nvSpPr>
        <p:spPr>
          <a:xfrm>
            <a:off x="366713" y="354012"/>
            <a:ext cx="2926993" cy="1418803"/>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4340" name="Picture 14">
            <a:extLst>
              <a:ext uri="{FF2B5EF4-FFF2-40B4-BE49-F238E27FC236}">
                <a16:creationId xmlns:a16="http://schemas.microsoft.com/office/drawing/2014/main" id="{992157D3-758E-4A9F-A42B-98F0A9119D8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Rectangle 3">
            <a:extLst>
              <a:ext uri="{FF2B5EF4-FFF2-40B4-BE49-F238E27FC236}">
                <a16:creationId xmlns:a16="http://schemas.microsoft.com/office/drawing/2014/main" id="{F54382C7-422E-6B7B-ADBB-E2FFEEB301D3}"/>
              </a:ext>
            </a:extLst>
          </p:cNvPr>
          <p:cNvSpPr>
            <a:spLocks noChangeArrowheads="1"/>
          </p:cNvSpPr>
          <p:nvPr/>
        </p:nvSpPr>
        <p:spPr bwMode="auto">
          <a:xfrm>
            <a:off x="492126" y="511175"/>
            <a:ext cx="280158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2400" b="1">
                <a:solidFill>
                  <a:schemeClr val="bg1"/>
                </a:solidFill>
                <a:latin typeface="Tuffy" pitchFamily="34" charset="0"/>
              </a:rPr>
              <a:t>Working at the expected standard in Writing</a:t>
            </a:r>
          </a:p>
        </p:txBody>
      </p:sp>
      <p:pic>
        <p:nvPicPr>
          <p:cNvPr id="14342" name="Picture 3">
            <a:extLst>
              <a:ext uri="{FF2B5EF4-FFF2-40B4-BE49-F238E27FC236}">
                <a16:creationId xmlns:a16="http://schemas.microsoft.com/office/drawing/2014/main" id="{D8A29291-413E-2C74-1DF9-0AF04FD3C33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22132" y="354013"/>
            <a:ext cx="5573713" cy="5827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20E21423-6F15-9F05-9769-186999942F1F}"/>
              </a:ext>
            </a:extLst>
          </p:cNvPr>
          <p:cNvSpPr txBox="1"/>
          <p:nvPr/>
        </p:nvSpPr>
        <p:spPr>
          <a:xfrm>
            <a:off x="148155" y="2606149"/>
            <a:ext cx="3081901" cy="1200329"/>
          </a:xfrm>
          <a:prstGeom prst="rect">
            <a:avLst/>
          </a:prstGeom>
          <a:solidFill>
            <a:schemeClr val="bg1"/>
          </a:solidFill>
        </p:spPr>
        <p:txBody>
          <a:bodyPr wrap="square" rtlCol="0">
            <a:spAutoFit/>
          </a:bodyPr>
          <a:lstStyle/>
          <a:p>
            <a:r>
              <a:rPr lang="en-US" sz="3600" b="1" u="sng" dirty="0">
                <a:solidFill>
                  <a:srgbClr val="FF0000"/>
                </a:solidFill>
                <a:highlight>
                  <a:srgbClr val="FFFF00"/>
                </a:highlight>
                <a:latin typeface="Congenial" panose="02000503040000020004" pitchFamily="2" charset="0"/>
              </a:rPr>
              <a:t>End of year two example</a:t>
            </a:r>
            <a:endParaRPr lang="en-GB" sz="3600" b="1" u="sng" dirty="0">
              <a:solidFill>
                <a:srgbClr val="FF0000"/>
              </a:solidFill>
              <a:highlight>
                <a:srgbClr val="FFFF00"/>
              </a:highlight>
              <a:latin typeface="Congenial" panose="02000503040000020004" pitchFamily="2"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A2DD6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CEF5EF2-E837-CB6E-CA9A-45CA3AEFF289}"/>
              </a:ext>
            </a:extLst>
          </p:cNvPr>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5364" name="Picture 14">
            <a:extLst>
              <a:ext uri="{FF2B5EF4-FFF2-40B4-BE49-F238E27FC236}">
                <a16:creationId xmlns:a16="http://schemas.microsoft.com/office/drawing/2014/main" id="{29F20049-F200-618A-68C2-23C9D9D0DC8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Rectangle 3">
            <a:extLst>
              <a:ext uri="{FF2B5EF4-FFF2-40B4-BE49-F238E27FC236}">
                <a16:creationId xmlns:a16="http://schemas.microsoft.com/office/drawing/2014/main" id="{4415E369-BF37-72B3-F5CC-AD5DA2D00711}"/>
              </a:ext>
            </a:extLst>
          </p:cNvPr>
          <p:cNvSpPr>
            <a:spLocks noChangeArrowheads="1"/>
          </p:cNvSpPr>
          <p:nvPr/>
        </p:nvSpPr>
        <p:spPr bwMode="auto">
          <a:xfrm>
            <a:off x="492125" y="511175"/>
            <a:ext cx="8112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2400" b="1">
                <a:solidFill>
                  <a:schemeClr val="bg1"/>
                </a:solidFill>
                <a:latin typeface="Tuffy" pitchFamily="34" charset="0"/>
              </a:rPr>
              <a:t>Working above the expected standard</a:t>
            </a:r>
          </a:p>
        </p:txBody>
      </p:sp>
      <p:pic>
        <p:nvPicPr>
          <p:cNvPr id="15366" name="Picture 2">
            <a:extLst>
              <a:ext uri="{FF2B5EF4-FFF2-40B4-BE49-F238E27FC236}">
                <a16:creationId xmlns:a16="http://schemas.microsoft.com/office/drawing/2014/main" id="{EA90FC68-9B79-32C5-9149-0C6A1943462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6713" y="1833563"/>
            <a:ext cx="8432800" cy="336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Yellow Pencil Clip Art Free PNG Image｜Illustoon">
            <a:extLst>
              <a:ext uri="{FF2B5EF4-FFF2-40B4-BE49-F238E27FC236}">
                <a16:creationId xmlns:a16="http://schemas.microsoft.com/office/drawing/2014/main" id="{D266CABB-2F1C-53B8-955A-65E7D04F7618}"/>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737708" y="178517"/>
            <a:ext cx="1991954" cy="199195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A33270E-0C17-721F-0F98-15DB33F286A6}"/>
              </a:ext>
            </a:extLst>
          </p:cNvPr>
          <p:cNvSpPr txBox="1"/>
          <p:nvPr/>
        </p:nvSpPr>
        <p:spPr>
          <a:xfrm>
            <a:off x="837637" y="5357723"/>
            <a:ext cx="7468726" cy="1077218"/>
          </a:xfrm>
          <a:prstGeom prst="rect">
            <a:avLst/>
          </a:prstGeom>
          <a:solidFill>
            <a:schemeClr val="bg1"/>
          </a:solidFill>
        </p:spPr>
        <p:txBody>
          <a:bodyPr wrap="square" lIns="91440" tIns="45720" rIns="91440" bIns="45720" rtlCol="0" anchor="t">
            <a:spAutoFit/>
          </a:bodyPr>
          <a:lstStyle/>
          <a:p>
            <a:r>
              <a:rPr lang="en-US" sz="1600" b="1" dirty="0">
                <a:solidFill>
                  <a:srgbClr val="0070C0"/>
                </a:solidFill>
                <a:latin typeface="Congenial" panose="02000503040000020004" pitchFamily="2" charset="0"/>
              </a:rPr>
              <a:t>There was never a writing SATs paper so evidence in your child’s writing book will be used throughout the year to track their progress. </a:t>
            </a:r>
          </a:p>
          <a:p>
            <a:r>
              <a:rPr lang="en-US" sz="1600" b="1">
                <a:solidFill>
                  <a:srgbClr val="0070C0"/>
                </a:solidFill>
                <a:latin typeface="Congenial"/>
              </a:rPr>
              <a:t>These statements are what we look for in writing if your child is working above</a:t>
            </a:r>
            <a:r>
              <a:rPr lang="en-US" sz="1600" b="1" dirty="0">
                <a:solidFill>
                  <a:srgbClr val="0070C0"/>
                </a:solidFill>
                <a:latin typeface="Congenial"/>
              </a:rPr>
              <a:t> age related – </a:t>
            </a:r>
            <a:r>
              <a:rPr lang="en-US" sz="1600" b="1" u="sng" dirty="0">
                <a:solidFill>
                  <a:srgbClr val="FF0000"/>
                </a:solidFill>
                <a:highlight>
                  <a:srgbClr val="FFFF00"/>
                </a:highlight>
                <a:latin typeface="Congenial"/>
              </a:rPr>
              <a:t>at the end of year two.</a:t>
            </a:r>
            <a:endParaRPr lang="en-GB" sz="1600" b="1" u="sng" dirty="0">
              <a:solidFill>
                <a:srgbClr val="FF0000"/>
              </a:solidFill>
              <a:highlight>
                <a:srgbClr val="FFFF00"/>
              </a:highlight>
              <a:latin typeface="Congen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A2DD6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FA89AC0-68E6-89BD-899C-C6123897EC19}"/>
              </a:ext>
            </a:extLst>
          </p:cNvPr>
          <p:cNvSpPr/>
          <p:nvPr/>
        </p:nvSpPr>
        <p:spPr>
          <a:xfrm>
            <a:off x="333375" y="1130300"/>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endParaRPr lang="en-GB" sz="1600" b="1">
              <a:solidFill>
                <a:schemeClr val="bg2">
                  <a:lumMod val="10000"/>
                </a:schemeClr>
              </a:solidFill>
              <a:latin typeface="Tuffy" panose="020B0603060100000000" pitchFamily="34" charset="0"/>
            </a:endParaRPr>
          </a:p>
        </p:txBody>
      </p:sp>
      <p:sp>
        <p:nvSpPr>
          <p:cNvPr id="9" name="Rectangle 8">
            <a:extLst>
              <a:ext uri="{FF2B5EF4-FFF2-40B4-BE49-F238E27FC236}">
                <a16:creationId xmlns:a16="http://schemas.microsoft.com/office/drawing/2014/main" id="{6310E2F7-082D-9C8B-F3C0-FDC1C43094D7}"/>
              </a:ext>
            </a:extLst>
          </p:cNvPr>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6388" name="Picture 14">
            <a:extLst>
              <a:ext uri="{FF2B5EF4-FFF2-40B4-BE49-F238E27FC236}">
                <a16:creationId xmlns:a16="http://schemas.microsoft.com/office/drawing/2014/main" id="{1F3C4CDE-01BA-F7DB-2E77-E130168C2F7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Rectangle 3">
            <a:extLst>
              <a:ext uri="{FF2B5EF4-FFF2-40B4-BE49-F238E27FC236}">
                <a16:creationId xmlns:a16="http://schemas.microsoft.com/office/drawing/2014/main" id="{74C1F39F-65E6-202E-8458-93465DAD887F}"/>
              </a:ext>
            </a:extLst>
          </p:cNvPr>
          <p:cNvSpPr>
            <a:spLocks noChangeArrowheads="1"/>
          </p:cNvSpPr>
          <p:nvPr/>
        </p:nvSpPr>
        <p:spPr bwMode="auto">
          <a:xfrm>
            <a:off x="492125" y="511175"/>
            <a:ext cx="8112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2400" b="1">
                <a:solidFill>
                  <a:schemeClr val="bg1"/>
                </a:solidFill>
                <a:latin typeface="Tuffy" pitchFamily="34" charset="0"/>
              </a:rPr>
              <a:t>Working above the expected standard</a:t>
            </a:r>
          </a:p>
        </p:txBody>
      </p:sp>
      <p:pic>
        <p:nvPicPr>
          <p:cNvPr id="16390" name="Picture 3">
            <a:extLst>
              <a:ext uri="{FF2B5EF4-FFF2-40B4-BE49-F238E27FC236}">
                <a16:creationId xmlns:a16="http://schemas.microsoft.com/office/drawing/2014/main" id="{B0D82EB0-89BE-BB0A-4204-0FE8F063F7A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913" y="966788"/>
            <a:ext cx="4716462"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4">
            <a:extLst>
              <a:ext uri="{FF2B5EF4-FFF2-40B4-BE49-F238E27FC236}">
                <a16:creationId xmlns:a16="http://schemas.microsoft.com/office/drawing/2014/main" id="{55BEFC56-5485-F28C-007D-10A153244A2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64075" y="973138"/>
            <a:ext cx="4248150" cy="581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E6327F37-00FC-A450-8777-478EA2F8D9CC}"/>
              </a:ext>
            </a:extLst>
          </p:cNvPr>
          <p:cNvSpPr txBox="1"/>
          <p:nvPr/>
        </p:nvSpPr>
        <p:spPr>
          <a:xfrm>
            <a:off x="4932027" y="6296323"/>
            <a:ext cx="4102435" cy="461665"/>
          </a:xfrm>
          <a:prstGeom prst="rect">
            <a:avLst/>
          </a:prstGeom>
          <a:solidFill>
            <a:schemeClr val="bg1"/>
          </a:solidFill>
        </p:spPr>
        <p:txBody>
          <a:bodyPr wrap="square" rtlCol="0">
            <a:spAutoFit/>
          </a:bodyPr>
          <a:lstStyle/>
          <a:p>
            <a:r>
              <a:rPr lang="en-US" sz="2400" b="1" u="sng" dirty="0">
                <a:solidFill>
                  <a:srgbClr val="FF0000"/>
                </a:solidFill>
                <a:highlight>
                  <a:srgbClr val="FFFF00"/>
                </a:highlight>
                <a:latin typeface="Congenial" panose="02000503040000020004" pitchFamily="2" charset="0"/>
              </a:rPr>
              <a:t>End of year two example</a:t>
            </a:r>
            <a:endParaRPr lang="en-GB" sz="2400" b="1" u="sng" dirty="0">
              <a:solidFill>
                <a:srgbClr val="FF0000"/>
              </a:solidFill>
              <a:highlight>
                <a:srgbClr val="FFFF00"/>
              </a:highlight>
              <a:latin typeface="Congenial" panose="02000503040000020004" pitchFamily="2"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4"/>
          <p:cNvSpPr/>
          <p:nvPr/>
        </p:nvSpPr>
        <p:spPr>
          <a:xfrm>
            <a:off x="0" y="5721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6" name="Google Shape;56;p4"/>
          <p:cNvSpPr txBox="1"/>
          <p:nvPr/>
        </p:nvSpPr>
        <p:spPr>
          <a:xfrm>
            <a:off x="299405" y="229985"/>
            <a:ext cx="8539794" cy="805551"/>
          </a:xfrm>
          <a:prstGeom prst="rect">
            <a:avLst/>
          </a:prstGeom>
          <a:solidFill>
            <a:srgbClr val="FDE7CF"/>
          </a:solidFill>
          <a:ln>
            <a:noFill/>
          </a:ln>
        </p:spPr>
        <p:txBody>
          <a:bodyPr spcFirstLastPara="1" wrap="square" lIns="216000" tIns="216000" rIns="216000" bIns="216000" anchor="t" anchorCtr="0">
            <a:spAutoFit/>
          </a:bodyPr>
          <a:lstStyle/>
          <a:p>
            <a:pPr marL="285750" marR="0" lvl="0" indent="-285750" algn="just" rtl="0">
              <a:spcBef>
                <a:spcPts val="0"/>
              </a:spcBef>
              <a:spcAft>
                <a:spcPts val="0"/>
              </a:spcAft>
              <a:buClr>
                <a:schemeClr val="dk1"/>
              </a:buClr>
              <a:buSzPts val="2400"/>
              <a:buFont typeface="Roboto Black"/>
              <a:buChar char="•"/>
            </a:pPr>
            <a:r>
              <a:rPr lang="en-GB" sz="2400" dirty="0">
                <a:solidFill>
                  <a:schemeClr val="dk1"/>
                </a:solidFill>
                <a:latin typeface="Roboto Black"/>
                <a:ea typeface="Roboto Black"/>
                <a:cs typeface="Roboto Black"/>
                <a:sym typeface="Roboto Black"/>
              </a:rPr>
              <a:t>How can I help my child?</a:t>
            </a:r>
            <a:endParaRPr dirty="0"/>
          </a:p>
        </p:txBody>
      </p:sp>
      <p:pic>
        <p:nvPicPr>
          <p:cNvPr id="58" name="Google Shape;58;p4"/>
          <p:cNvPicPr preferRelativeResize="0"/>
          <p:nvPr/>
        </p:nvPicPr>
        <p:blipFill rotWithShape="1">
          <a:blip r:embed="rId3">
            <a:alphaModFix/>
          </a:blip>
          <a:srcRect/>
          <a:stretch/>
        </p:blipFill>
        <p:spPr>
          <a:xfrm>
            <a:off x="0" y="6768865"/>
            <a:ext cx="9144000" cy="107173"/>
          </a:xfrm>
          <a:prstGeom prst="rect">
            <a:avLst/>
          </a:prstGeom>
          <a:noFill/>
          <a:ln>
            <a:noFill/>
          </a:ln>
        </p:spPr>
      </p:pic>
      <p:grpSp>
        <p:nvGrpSpPr>
          <p:cNvPr id="59" name="Google Shape;59;p4"/>
          <p:cNvGrpSpPr/>
          <p:nvPr/>
        </p:nvGrpSpPr>
        <p:grpSpPr>
          <a:xfrm>
            <a:off x="299405" y="6581924"/>
            <a:ext cx="920730" cy="153888"/>
            <a:chOff x="299405" y="6581924"/>
            <a:chExt cx="920730" cy="153888"/>
          </a:xfrm>
        </p:grpSpPr>
        <p:sp>
          <p:nvSpPr>
            <p:cNvPr id="60" name="Google Shape;60;p4">
              <a:hlinkClick r:id="rId4"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1" name="Google Shape;61;p4">
              <a:hlinkClick r:id="rId4"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66" name="Google Shape;66;p4"/>
          <p:cNvSpPr txBox="1"/>
          <p:nvPr/>
        </p:nvSpPr>
        <p:spPr>
          <a:xfrm>
            <a:off x="366713" y="1114540"/>
            <a:ext cx="3958579" cy="2090038"/>
          </a:xfrm>
          <a:prstGeom prst="rect">
            <a:avLst/>
          </a:prstGeom>
          <a:solidFill>
            <a:srgbClr val="D2D8EF"/>
          </a:solidFill>
          <a:ln>
            <a:noFill/>
          </a:ln>
        </p:spPr>
        <p:txBody>
          <a:bodyPr spcFirstLastPara="1" wrap="square" lIns="108000" tIns="108000" rIns="108000" bIns="108000" anchor="ctr" anchorCtr="0">
            <a:noAutofit/>
          </a:bodyPr>
          <a:lstStyle/>
          <a:p>
            <a:pPr lvl="0" algn="ctr"/>
            <a:r>
              <a:rPr lang="en-GB" sz="2800" dirty="0">
                <a:solidFill>
                  <a:schemeClr val="dk1"/>
                </a:solidFill>
                <a:latin typeface="Congenial" panose="02000503040000020004" pitchFamily="2" charset="0"/>
                <a:ea typeface="Roboto"/>
                <a:cs typeface="Roboto"/>
                <a:sym typeface="Roboto"/>
              </a:rPr>
              <a:t>Treat the week like any other week in school! </a:t>
            </a:r>
          </a:p>
        </p:txBody>
      </p:sp>
      <p:sp>
        <p:nvSpPr>
          <p:cNvPr id="16" name="Google Shape;66;p4">
            <a:extLst>
              <a:ext uri="{FF2B5EF4-FFF2-40B4-BE49-F238E27FC236}">
                <a16:creationId xmlns:a16="http://schemas.microsoft.com/office/drawing/2014/main" id="{7F5E4A60-F826-4F9D-BC23-1A09EFDA7254}"/>
              </a:ext>
            </a:extLst>
          </p:cNvPr>
          <p:cNvSpPr txBox="1"/>
          <p:nvPr/>
        </p:nvSpPr>
        <p:spPr>
          <a:xfrm>
            <a:off x="4692005" y="1124089"/>
            <a:ext cx="3958579" cy="2090038"/>
          </a:xfrm>
          <a:prstGeom prst="rect">
            <a:avLst/>
          </a:prstGeom>
          <a:solidFill>
            <a:srgbClr val="D2D8EF"/>
          </a:solidFill>
          <a:ln>
            <a:noFill/>
          </a:ln>
        </p:spPr>
        <p:txBody>
          <a:bodyPr spcFirstLastPara="1" wrap="square" lIns="108000" tIns="108000" rIns="108000" bIns="108000" anchor="ctr" anchorCtr="0">
            <a:noAutofit/>
          </a:bodyPr>
          <a:lstStyle/>
          <a:p>
            <a:pPr lvl="0" algn="ctr"/>
            <a:r>
              <a:rPr lang="en-GB" dirty="0">
                <a:solidFill>
                  <a:schemeClr val="dk1"/>
                </a:solidFill>
                <a:latin typeface="Congenial" panose="02000503040000020004" pitchFamily="2" charset="0"/>
                <a:ea typeface="Roboto"/>
                <a:cs typeface="Roboto"/>
                <a:sym typeface="Roboto"/>
              </a:rPr>
              <a:t>Listen to your child read daily. Ask questions and talk about what they have read. Make sure they understand what they are reading by ensuring they read with appropriate pace. </a:t>
            </a:r>
          </a:p>
          <a:p>
            <a:pPr lvl="0" algn="ctr"/>
            <a:r>
              <a:rPr lang="en-GB" dirty="0">
                <a:solidFill>
                  <a:schemeClr val="dk1"/>
                </a:solidFill>
                <a:latin typeface="Congenial" panose="02000503040000020004" pitchFamily="2" charset="0"/>
                <a:ea typeface="Roboto"/>
                <a:cs typeface="Roboto"/>
                <a:sym typeface="Roboto"/>
              </a:rPr>
              <a:t>Remember that good readers become good writers.</a:t>
            </a:r>
          </a:p>
        </p:txBody>
      </p:sp>
      <p:sp>
        <p:nvSpPr>
          <p:cNvPr id="17" name="Google Shape;66;p4">
            <a:extLst>
              <a:ext uri="{FF2B5EF4-FFF2-40B4-BE49-F238E27FC236}">
                <a16:creationId xmlns:a16="http://schemas.microsoft.com/office/drawing/2014/main" id="{EF77B977-9708-41D0-B2EB-40B9F824C77A}"/>
              </a:ext>
            </a:extLst>
          </p:cNvPr>
          <p:cNvSpPr txBox="1"/>
          <p:nvPr/>
        </p:nvSpPr>
        <p:spPr>
          <a:xfrm>
            <a:off x="352588" y="3383115"/>
            <a:ext cx="3958579" cy="2090038"/>
          </a:xfrm>
          <a:prstGeom prst="rect">
            <a:avLst/>
          </a:prstGeom>
          <a:solidFill>
            <a:srgbClr val="D2D8EF"/>
          </a:solidFill>
          <a:ln>
            <a:noFill/>
          </a:ln>
        </p:spPr>
        <p:txBody>
          <a:bodyPr spcFirstLastPara="1" wrap="square" lIns="108000" tIns="108000" rIns="108000" bIns="108000" anchor="ctr" anchorCtr="0">
            <a:noAutofit/>
          </a:bodyPr>
          <a:lstStyle/>
          <a:p>
            <a:pPr algn="ctr"/>
            <a:r>
              <a:rPr lang="en-GB" sz="2400" dirty="0">
                <a:solidFill>
                  <a:schemeClr val="dk1"/>
                </a:solidFill>
                <a:latin typeface="Congenial" panose="02000503040000020004" pitchFamily="2" charset="0"/>
                <a:ea typeface="Roboto"/>
                <a:cs typeface="Roboto"/>
                <a:sym typeface="Roboto"/>
              </a:rPr>
              <a:t>Use online activities like </a:t>
            </a:r>
            <a:r>
              <a:rPr lang="en-GB" sz="2400" dirty="0">
                <a:solidFill>
                  <a:schemeClr val="tx1"/>
                </a:solidFill>
                <a:latin typeface="Congenial" panose="02000503040000020004" pitchFamily="2" charset="0"/>
                <a:ea typeface="Roboto"/>
                <a:cs typeface="Roboto"/>
                <a:sym typeface="Roboto"/>
              </a:rPr>
              <a:t>ictgames.com, White Rose Maths (parent’s section) </a:t>
            </a:r>
            <a:r>
              <a:rPr lang="en-GB" sz="2400" dirty="0">
                <a:solidFill>
                  <a:schemeClr val="dk1"/>
                </a:solidFill>
                <a:latin typeface="Congenial" panose="02000503040000020004" pitchFamily="2" charset="0"/>
                <a:ea typeface="Roboto"/>
                <a:cs typeface="Roboto"/>
                <a:sym typeface="Roboto"/>
              </a:rPr>
              <a:t>to practise skills at home. </a:t>
            </a:r>
          </a:p>
        </p:txBody>
      </p:sp>
      <p:sp>
        <p:nvSpPr>
          <p:cNvPr id="18" name="Google Shape;66;p4">
            <a:extLst>
              <a:ext uri="{FF2B5EF4-FFF2-40B4-BE49-F238E27FC236}">
                <a16:creationId xmlns:a16="http://schemas.microsoft.com/office/drawing/2014/main" id="{30C97D85-7592-40EF-9024-C0656797CA37}"/>
              </a:ext>
            </a:extLst>
          </p:cNvPr>
          <p:cNvSpPr txBox="1"/>
          <p:nvPr/>
        </p:nvSpPr>
        <p:spPr>
          <a:xfrm>
            <a:off x="4692005" y="3347474"/>
            <a:ext cx="3958579" cy="2090038"/>
          </a:xfrm>
          <a:prstGeom prst="rect">
            <a:avLst/>
          </a:prstGeom>
          <a:solidFill>
            <a:srgbClr val="D2D8EF"/>
          </a:solidFill>
          <a:ln>
            <a:noFill/>
          </a:ln>
        </p:spPr>
        <p:txBody>
          <a:bodyPr spcFirstLastPara="1" wrap="square" lIns="108000" tIns="108000" rIns="108000" bIns="108000" anchor="ctr" anchorCtr="0">
            <a:noAutofit/>
          </a:bodyPr>
          <a:lstStyle/>
          <a:p>
            <a:pPr algn="ctr"/>
            <a:r>
              <a:rPr lang="en-GB" sz="2000" dirty="0">
                <a:solidFill>
                  <a:schemeClr val="dk1"/>
                </a:solidFill>
                <a:latin typeface="Congenial" panose="02000503040000020004" pitchFamily="2" charset="0"/>
                <a:ea typeface="Roboto"/>
                <a:cs typeface="Roboto"/>
                <a:sym typeface="Roboto"/>
              </a:rPr>
              <a:t>Play timetable games, telling the time, using money in the shop and helping in the kitchen when measuring out ingredients.</a:t>
            </a:r>
            <a:endParaRPr lang="en-GB" sz="2000" dirty="0">
              <a:solidFill>
                <a:schemeClr val="tx1"/>
              </a:solidFill>
              <a:latin typeface="Congenial" panose="02000503040000020004" pitchFamily="2" charset="0"/>
            </a:endParaRPr>
          </a:p>
        </p:txBody>
      </p:sp>
    </p:spTree>
    <p:extLst>
      <p:ext uri="{BB962C8B-B14F-4D97-AF65-F5344CB8AC3E}">
        <p14:creationId xmlns:p14="http://schemas.microsoft.com/office/powerpoint/2010/main" val="116382138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1000"/>
                                  </p:stCondLst>
                                  <p:childTnLst>
                                    <p:set>
                                      <p:cBhvr>
                                        <p:cTn id="9" dur="1" fill="hold">
                                          <p:stCondLst>
                                            <p:cond delay="0"/>
                                          </p:stCondLst>
                                        </p:cTn>
                                        <p:tgtEl>
                                          <p:spTgt spid="56">
                                            <p:txEl>
                                              <p:pRg st="0" end="0"/>
                                            </p:txEl>
                                          </p:spTgt>
                                        </p:tgtEl>
                                        <p:attrNameLst>
                                          <p:attrName>style.visibility</p:attrName>
                                        </p:attrNameLst>
                                      </p:cBhvr>
                                      <p:to>
                                        <p:strVal val="visible"/>
                                      </p:to>
                                    </p:set>
                                    <p:animEffect transition="in" filter="fade">
                                      <p:cBhvr>
                                        <p:cTn id="10" dur="500"/>
                                        <p:tgtEl>
                                          <p:spTgt spid="56">
                                            <p:txEl>
                                              <p:pRg st="0" end="0"/>
                                            </p:txEl>
                                          </p:spTgt>
                                        </p:tgtEl>
                                      </p:cBhvr>
                                    </p:animEffect>
                                  </p:childTnLst>
                                </p:cTn>
                              </p:par>
                              <p:par>
                                <p:cTn id="11" presetID="10" presetClass="entr" presetSubtype="0" fill="hold" nodeType="withEffect">
                                  <p:stCondLst>
                                    <p:cond delay="1000"/>
                                  </p:stCondLst>
                                  <p:childTnLst>
                                    <p:set>
                                      <p:cBhvr>
                                        <p:cTn id="12" dur="1" fill="hold">
                                          <p:stCondLst>
                                            <p:cond delay="0"/>
                                          </p:stCondLst>
                                        </p:cTn>
                                        <p:tgtEl>
                                          <p:spTgt spid="66"/>
                                        </p:tgtEl>
                                        <p:attrNameLst>
                                          <p:attrName>style.visibility</p:attrName>
                                        </p:attrNameLst>
                                      </p:cBhvr>
                                      <p:to>
                                        <p:strVal val="visible"/>
                                      </p:to>
                                    </p:set>
                                    <p:animEffect transition="in" filter="fade">
                                      <p:cBhvr>
                                        <p:cTn id="13" dur="500"/>
                                        <p:tgtEl>
                                          <p:spTgt spid="66"/>
                                        </p:tgtEl>
                                      </p:cBhvr>
                                    </p:animEffect>
                                  </p:childTnLst>
                                </p:cTn>
                              </p:par>
                              <p:par>
                                <p:cTn id="14" presetID="10" presetClass="entr" presetSubtype="0" fill="hold" nodeType="withEffect">
                                  <p:stCondLst>
                                    <p:cond delay="100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par>
                                <p:cTn id="17" presetID="10" presetClass="entr" presetSubtype="0" fill="hold" nodeType="withEffect">
                                  <p:stCondLst>
                                    <p:cond delay="100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nodeType="withEffect">
                                  <p:stCondLst>
                                    <p:cond delay="1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8C4E595-909A-87B8-58FF-B512C916C959}"/>
              </a:ext>
            </a:extLst>
          </p:cNvPr>
          <p:cNvGraphicFramePr>
            <a:graphicFrameLocks noGrp="1"/>
          </p:cNvGraphicFramePr>
          <p:nvPr>
            <p:extLst>
              <p:ext uri="{D42A27DB-BD31-4B8C-83A1-F6EECF244321}">
                <p14:modId xmlns:p14="http://schemas.microsoft.com/office/powerpoint/2010/main" val="4070355548"/>
              </p:ext>
            </p:extLst>
          </p:nvPr>
        </p:nvGraphicFramePr>
        <p:xfrm>
          <a:off x="492369" y="656492"/>
          <a:ext cx="7174523" cy="3845560"/>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3139677907"/>
                    </a:ext>
                  </a:extLst>
                </a:gridCol>
                <a:gridCol w="2147094">
                  <a:extLst>
                    <a:ext uri="{9D8B030D-6E8A-4147-A177-3AD203B41FA5}">
                      <a16:colId xmlns:a16="http://schemas.microsoft.com/office/drawing/2014/main" val="3441843010"/>
                    </a:ext>
                  </a:extLst>
                </a:gridCol>
                <a:gridCol w="1627737">
                  <a:extLst>
                    <a:ext uri="{9D8B030D-6E8A-4147-A177-3AD203B41FA5}">
                      <a16:colId xmlns:a16="http://schemas.microsoft.com/office/drawing/2014/main" val="129841893"/>
                    </a:ext>
                  </a:extLst>
                </a:gridCol>
                <a:gridCol w="1875692">
                  <a:extLst>
                    <a:ext uri="{9D8B030D-6E8A-4147-A177-3AD203B41FA5}">
                      <a16:colId xmlns:a16="http://schemas.microsoft.com/office/drawing/2014/main" val="3658623421"/>
                    </a:ext>
                  </a:extLst>
                </a:gridCol>
              </a:tblGrid>
              <a:tr h="178582">
                <a:tc>
                  <a:txBody>
                    <a:bodyPr/>
                    <a:lstStyle/>
                    <a:p>
                      <a:endParaRPr lang="en-GB" sz="1800" dirty="0">
                        <a:latin typeface="Congenial" panose="02000503040000020004" pitchFamily="2" charset="0"/>
                      </a:endParaRPr>
                    </a:p>
                  </a:txBody>
                  <a:tcPr/>
                </a:tc>
                <a:tc>
                  <a:txBody>
                    <a:bodyPr/>
                    <a:lstStyle/>
                    <a:p>
                      <a:r>
                        <a:rPr lang="en-GB" sz="1800" dirty="0">
                          <a:latin typeface="Congenial" panose="02000503040000020004" pitchFamily="2" charset="0"/>
                        </a:rPr>
                        <a:t>Session 1</a:t>
                      </a:r>
                    </a:p>
                  </a:txBody>
                  <a:tcPr/>
                </a:tc>
                <a:tc>
                  <a:txBody>
                    <a:bodyPr/>
                    <a:lstStyle/>
                    <a:p>
                      <a:r>
                        <a:rPr lang="en-GB" sz="1800" dirty="0">
                          <a:latin typeface="Congenial" panose="02000503040000020004" pitchFamily="2" charset="0"/>
                        </a:rPr>
                        <a:t>Session 2</a:t>
                      </a:r>
                    </a:p>
                  </a:txBody>
                  <a:tcPr/>
                </a:tc>
                <a:tc>
                  <a:txBody>
                    <a:bodyPr/>
                    <a:lstStyle/>
                    <a:p>
                      <a:r>
                        <a:rPr lang="en-GB" sz="1800" dirty="0">
                          <a:latin typeface="Congenial" panose="02000503040000020004" pitchFamily="2" charset="0"/>
                        </a:rPr>
                        <a:t>Afternoon</a:t>
                      </a:r>
                    </a:p>
                  </a:txBody>
                  <a:tcPr/>
                </a:tc>
                <a:extLst>
                  <a:ext uri="{0D108BD9-81ED-4DB2-BD59-A6C34878D82A}">
                    <a16:rowId xmlns:a16="http://schemas.microsoft.com/office/drawing/2014/main" val="2913676981"/>
                  </a:ext>
                </a:extLst>
              </a:tr>
              <a:tr h="370840">
                <a:tc>
                  <a:txBody>
                    <a:bodyPr/>
                    <a:lstStyle/>
                    <a:p>
                      <a:r>
                        <a:rPr lang="en-GB" sz="1800" dirty="0">
                          <a:latin typeface="Congenial" panose="02000503040000020004" pitchFamily="2" charset="0"/>
                        </a:rPr>
                        <a:t>Monday</a:t>
                      </a:r>
                    </a:p>
                  </a:txBody>
                  <a:tcPr/>
                </a:tc>
                <a:tc>
                  <a:txBody>
                    <a:bodyPr/>
                    <a:lstStyle/>
                    <a:p>
                      <a:r>
                        <a:rPr lang="en-GB" sz="1800" dirty="0">
                          <a:latin typeface="Congenial" panose="02000503040000020004" pitchFamily="2" charset="0"/>
                        </a:rPr>
                        <a:t>Hook session – name card, Pigeon Impossible</a:t>
                      </a:r>
                    </a:p>
                  </a:txBody>
                  <a:tcPr/>
                </a:tc>
                <a:tc>
                  <a:txBody>
                    <a:bodyPr/>
                    <a:lstStyle/>
                    <a:p>
                      <a:r>
                        <a:rPr lang="en-GB" sz="1800" dirty="0">
                          <a:latin typeface="Congenial" panose="02000503040000020004" pitchFamily="2" charset="0"/>
                        </a:rPr>
                        <a:t>Maths focus</a:t>
                      </a:r>
                    </a:p>
                  </a:txBody>
                  <a:tcPr/>
                </a:tc>
                <a:tc>
                  <a:txBody>
                    <a:bodyPr/>
                    <a:lstStyle/>
                    <a:p>
                      <a:r>
                        <a:rPr lang="en-GB" sz="1800" dirty="0">
                          <a:latin typeface="Congenial" panose="02000503040000020004" pitchFamily="2" charset="0"/>
                        </a:rPr>
                        <a:t>Crack the code activities</a:t>
                      </a:r>
                    </a:p>
                  </a:txBody>
                  <a:tcPr/>
                </a:tc>
                <a:extLst>
                  <a:ext uri="{0D108BD9-81ED-4DB2-BD59-A6C34878D82A}">
                    <a16:rowId xmlns:a16="http://schemas.microsoft.com/office/drawing/2014/main" val="4215688596"/>
                  </a:ext>
                </a:extLst>
              </a:tr>
              <a:tr h="370840">
                <a:tc>
                  <a:txBody>
                    <a:bodyPr/>
                    <a:lstStyle/>
                    <a:p>
                      <a:r>
                        <a:rPr lang="en-GB" sz="1800" dirty="0">
                          <a:latin typeface="Congenial" panose="02000503040000020004" pitchFamily="2" charset="0"/>
                        </a:rPr>
                        <a:t>Tuesday</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800" dirty="0">
                          <a:latin typeface="Congenial" panose="02000503040000020004" pitchFamily="2" charset="0"/>
                        </a:rPr>
                        <a:t>Maths focus</a:t>
                      </a:r>
                    </a:p>
                    <a:p>
                      <a:endParaRPr lang="en-GB" sz="1800" dirty="0">
                        <a:latin typeface="Congenial" panose="02000503040000020004" pitchFamily="2" charset="0"/>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800" dirty="0">
                          <a:latin typeface="Congenial" panose="02000503040000020004" pitchFamily="2" charset="0"/>
                        </a:rPr>
                        <a:t>Maths focus</a:t>
                      </a:r>
                    </a:p>
                    <a:p>
                      <a:endParaRPr lang="en-GB" sz="1800" dirty="0">
                        <a:latin typeface="Congenial" panose="02000503040000020004" pitchFamily="2" charset="0"/>
                      </a:endParaRPr>
                    </a:p>
                  </a:txBody>
                  <a:tcPr/>
                </a:tc>
                <a:tc>
                  <a:txBody>
                    <a:bodyPr/>
                    <a:lstStyle/>
                    <a:p>
                      <a:r>
                        <a:rPr lang="en-GB" sz="1800" dirty="0">
                          <a:latin typeface="Congenial" panose="02000503040000020004" pitchFamily="2" charset="0"/>
                        </a:rPr>
                        <a:t>Protect the egg – team building activity</a:t>
                      </a:r>
                    </a:p>
                  </a:txBody>
                  <a:tcPr/>
                </a:tc>
                <a:extLst>
                  <a:ext uri="{0D108BD9-81ED-4DB2-BD59-A6C34878D82A}">
                    <a16:rowId xmlns:a16="http://schemas.microsoft.com/office/drawing/2014/main" val="2326420572"/>
                  </a:ext>
                </a:extLst>
              </a:tr>
              <a:tr h="370840">
                <a:tc>
                  <a:txBody>
                    <a:bodyPr/>
                    <a:lstStyle/>
                    <a:p>
                      <a:r>
                        <a:rPr lang="en-GB" sz="1800" dirty="0">
                          <a:latin typeface="Congenial" panose="02000503040000020004" pitchFamily="2" charset="0"/>
                        </a:rPr>
                        <a:t>Wednesday</a:t>
                      </a:r>
                    </a:p>
                  </a:txBody>
                  <a:tcPr/>
                </a:tc>
                <a:tc>
                  <a:txBody>
                    <a:bodyPr/>
                    <a:lstStyle/>
                    <a:p>
                      <a:r>
                        <a:rPr lang="en-GB" sz="1800" dirty="0">
                          <a:latin typeface="Congenial" panose="02000503040000020004" pitchFamily="2" charset="0"/>
                        </a:rPr>
                        <a:t>Reading focus</a:t>
                      </a:r>
                    </a:p>
                  </a:txBody>
                  <a:tcPr/>
                </a:tc>
                <a:tc>
                  <a:txBody>
                    <a:bodyPr/>
                    <a:lstStyle/>
                    <a:p>
                      <a:r>
                        <a:rPr lang="en-GB" sz="1800" dirty="0">
                          <a:latin typeface="Congenial" panose="02000503040000020004" pitchFamily="2" charset="0"/>
                        </a:rPr>
                        <a:t>Reading focus</a:t>
                      </a:r>
                    </a:p>
                  </a:txBody>
                  <a:tcPr/>
                </a:tc>
                <a:tc>
                  <a:txBody>
                    <a:bodyPr/>
                    <a:lstStyle/>
                    <a:p>
                      <a:r>
                        <a:rPr lang="en-GB" sz="1800" dirty="0">
                          <a:latin typeface="Congenial" panose="02000503040000020004" pitchFamily="2" charset="0"/>
                        </a:rPr>
                        <a:t>Baking/food activities</a:t>
                      </a:r>
                    </a:p>
                  </a:txBody>
                  <a:tcPr/>
                </a:tc>
                <a:extLst>
                  <a:ext uri="{0D108BD9-81ED-4DB2-BD59-A6C34878D82A}">
                    <a16:rowId xmlns:a16="http://schemas.microsoft.com/office/drawing/2014/main" val="288714098"/>
                  </a:ext>
                </a:extLst>
              </a:tr>
              <a:tr h="370840">
                <a:tc>
                  <a:txBody>
                    <a:bodyPr/>
                    <a:lstStyle/>
                    <a:p>
                      <a:r>
                        <a:rPr lang="en-GB" sz="1800" dirty="0">
                          <a:latin typeface="Congenial" panose="02000503040000020004" pitchFamily="2" charset="0"/>
                        </a:rPr>
                        <a:t>Thursday</a:t>
                      </a:r>
                    </a:p>
                  </a:txBody>
                  <a:tcPr/>
                </a:tc>
                <a:tc>
                  <a:txBody>
                    <a:bodyPr/>
                    <a:lstStyle/>
                    <a:p>
                      <a:r>
                        <a:rPr lang="en-GB" sz="1800" dirty="0">
                          <a:latin typeface="Congenial" panose="02000503040000020004" pitchFamily="2" charset="0"/>
                        </a:rPr>
                        <a:t>Reading focus</a:t>
                      </a:r>
                    </a:p>
                  </a:txBody>
                  <a:tcPr/>
                </a:tc>
                <a:tc>
                  <a:txBody>
                    <a:bodyPr/>
                    <a:lstStyle/>
                    <a:p>
                      <a:r>
                        <a:rPr lang="en-GB" sz="1800" dirty="0">
                          <a:latin typeface="Congenial" panose="02000503040000020004" pitchFamily="2" charset="0"/>
                        </a:rPr>
                        <a:t>Reading focus</a:t>
                      </a:r>
                    </a:p>
                  </a:txBody>
                  <a:tcPr/>
                </a:tc>
                <a:tc>
                  <a:txBody>
                    <a:bodyPr/>
                    <a:lstStyle/>
                    <a:p>
                      <a:r>
                        <a:rPr lang="en-GB" sz="1800" dirty="0">
                          <a:latin typeface="Congenial" panose="02000503040000020004" pitchFamily="2" charset="0"/>
                        </a:rPr>
                        <a:t>PE activities</a:t>
                      </a:r>
                    </a:p>
                  </a:txBody>
                  <a:tcPr/>
                </a:tc>
                <a:extLst>
                  <a:ext uri="{0D108BD9-81ED-4DB2-BD59-A6C34878D82A}">
                    <a16:rowId xmlns:a16="http://schemas.microsoft.com/office/drawing/2014/main" val="536338749"/>
                  </a:ext>
                </a:extLst>
              </a:tr>
              <a:tr h="370840">
                <a:tc>
                  <a:txBody>
                    <a:bodyPr/>
                    <a:lstStyle/>
                    <a:p>
                      <a:r>
                        <a:rPr lang="en-GB" sz="1800" dirty="0">
                          <a:latin typeface="Congenial" panose="02000503040000020004" pitchFamily="2" charset="0"/>
                        </a:rPr>
                        <a:t>Friday</a:t>
                      </a:r>
                    </a:p>
                  </a:txBody>
                  <a:tcPr/>
                </a:tc>
                <a:tc gridSpan="3">
                  <a:txBody>
                    <a:bodyPr/>
                    <a:lstStyle/>
                    <a:p>
                      <a:r>
                        <a:rPr lang="en-GB" sz="1800" dirty="0">
                          <a:latin typeface="Congenial" panose="02000503040000020004" pitchFamily="2" charset="0"/>
                        </a:rPr>
                        <a:t>Additional time if needed</a:t>
                      </a:r>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670372027"/>
                  </a:ext>
                </a:extLst>
              </a:tr>
            </a:tbl>
          </a:graphicData>
        </a:graphic>
      </p:graphicFrame>
      <p:sp>
        <p:nvSpPr>
          <p:cNvPr id="5" name="TextBox 4">
            <a:extLst>
              <a:ext uri="{FF2B5EF4-FFF2-40B4-BE49-F238E27FC236}">
                <a16:creationId xmlns:a16="http://schemas.microsoft.com/office/drawing/2014/main" id="{B278AAF2-C5F7-D2E6-78BD-FD25BC43ED84}"/>
              </a:ext>
            </a:extLst>
          </p:cNvPr>
          <p:cNvSpPr txBox="1"/>
          <p:nvPr/>
        </p:nvSpPr>
        <p:spPr>
          <a:xfrm>
            <a:off x="492369" y="5161281"/>
            <a:ext cx="7050328" cy="1015663"/>
          </a:xfrm>
          <a:prstGeom prst="rect">
            <a:avLst/>
          </a:prstGeom>
          <a:noFill/>
        </p:spPr>
        <p:txBody>
          <a:bodyPr wrap="none" rtlCol="0">
            <a:spAutoFit/>
          </a:bodyPr>
          <a:lstStyle/>
          <a:p>
            <a:r>
              <a:rPr lang="en-GB" sz="2000" dirty="0">
                <a:latin typeface="Congenial" panose="02000503040000020004" pitchFamily="2" charset="0"/>
              </a:rPr>
              <a:t>Here is an example of what the week may look like.</a:t>
            </a:r>
          </a:p>
          <a:p>
            <a:r>
              <a:rPr lang="en-GB" sz="2000" dirty="0">
                <a:latin typeface="Congenial" panose="02000503040000020004" pitchFamily="2" charset="0"/>
              </a:rPr>
              <a:t>Each day will have an activity linked to Pigeon Impossible. </a:t>
            </a:r>
          </a:p>
          <a:p>
            <a:r>
              <a:rPr lang="en-GB" sz="2000" dirty="0">
                <a:latin typeface="Congenial" panose="02000503040000020004" pitchFamily="2" charset="0"/>
              </a:rPr>
              <a:t>This will also include writing activities.</a:t>
            </a:r>
          </a:p>
        </p:txBody>
      </p:sp>
    </p:spTree>
    <p:extLst>
      <p:ext uri="{BB962C8B-B14F-4D97-AF65-F5344CB8AC3E}">
        <p14:creationId xmlns:p14="http://schemas.microsoft.com/office/powerpoint/2010/main" val="35789842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6F836558-D24C-15F7-B6F9-F9973DF7718C}"/>
              </a:ext>
            </a:extLst>
          </p:cNvPr>
          <p:cNvSpPr>
            <a:spLocks noGrp="1"/>
          </p:cNvSpPr>
          <p:nvPr>
            <p:ph type="title"/>
          </p:nvPr>
        </p:nvSpPr>
        <p:spPr>
          <a:xfrm>
            <a:off x="566738" y="1838325"/>
            <a:ext cx="7886700" cy="2944690"/>
          </a:xfrm>
        </p:spPr>
        <p:txBody>
          <a:bodyPr>
            <a:normAutofit fontScale="90000"/>
          </a:bodyPr>
          <a:lstStyle/>
          <a:p>
            <a:pPr algn="ctr"/>
            <a:r>
              <a:rPr lang="en-US" altLang="en-US" sz="6600" dirty="0">
                <a:latin typeface="NTPreCursive" pitchFamily="66" charset="0"/>
              </a:rPr>
              <a:t>Any questions?</a:t>
            </a:r>
            <a:br>
              <a:rPr lang="en-US" altLang="en-US" sz="6600" dirty="0">
                <a:latin typeface="NTPreCursive" pitchFamily="66" charset="0"/>
              </a:rPr>
            </a:br>
            <a:br>
              <a:rPr lang="en-US" altLang="en-US" sz="6600" dirty="0">
                <a:latin typeface="NTPreCursive" pitchFamily="66" charset="0"/>
              </a:rPr>
            </a:br>
            <a:r>
              <a:rPr lang="en-US" altLang="en-US" sz="6000" dirty="0">
                <a:latin typeface="NTPreCursive" pitchFamily="66" charset="0"/>
              </a:rPr>
              <a:t>Please send an email to school, </a:t>
            </a:r>
            <a:br>
              <a:rPr lang="en-US" altLang="en-US" sz="6000" dirty="0">
                <a:latin typeface="NTPreCursive" pitchFamily="66" charset="0"/>
              </a:rPr>
            </a:br>
            <a:r>
              <a:rPr lang="en-US" altLang="en-US" sz="6000" dirty="0">
                <a:latin typeface="NTPreCursive" pitchFamily="66" charset="0"/>
              </a:rPr>
              <a:t>enquiries@st-faiths.lincs.sch.</a:t>
            </a:r>
            <a:r>
              <a:rPr lang="en-US" altLang="en-US" sz="6000">
                <a:latin typeface="NTPreCursive" pitchFamily="66" charset="0"/>
              </a:rPr>
              <a:t>uk </a:t>
            </a:r>
            <a:br>
              <a:rPr lang="en-US" altLang="en-US" sz="6000">
                <a:latin typeface="NTPreCursive" pitchFamily="66" charset="0"/>
              </a:rPr>
            </a:br>
            <a:r>
              <a:rPr lang="en-US" altLang="en-US" sz="6000">
                <a:latin typeface="NTPreCursive" pitchFamily="66" charset="0"/>
              </a:rPr>
              <a:t>if </a:t>
            </a:r>
            <a:r>
              <a:rPr lang="en-US" altLang="en-US" sz="6000" dirty="0">
                <a:latin typeface="NTPreCursive" pitchFamily="66" charset="0"/>
              </a:rPr>
              <a:t>you have any questions. </a:t>
            </a:r>
            <a:br>
              <a:rPr lang="en-US" altLang="en-US" sz="6600" dirty="0">
                <a:latin typeface="NTPreCursive" pitchFamily="66" charset="0"/>
              </a:rPr>
            </a:br>
            <a:br>
              <a:rPr lang="en-US" altLang="en-US" sz="6600" dirty="0">
                <a:latin typeface="NTPreCursive" pitchFamily="66" charset="0"/>
              </a:rPr>
            </a:br>
            <a:r>
              <a:rPr lang="en-US" altLang="en-US" sz="6600" dirty="0">
                <a:latin typeface="NTPreCursive" pitchFamily="66" charset="0"/>
              </a:rPr>
              <a:t>Thank you.</a:t>
            </a:r>
            <a:endParaRPr lang="en-GB" altLang="en-US" sz="6600" dirty="0">
              <a:latin typeface="NTPreCursive" pitchFamily="66" charset="0"/>
            </a:endParaRPr>
          </a:p>
        </p:txBody>
      </p:sp>
    </p:spTree>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TM03457444[[fn=Basis]]</Template>
  <TotalTime>154</TotalTime>
  <Words>763</Words>
  <Application>Microsoft Office PowerPoint</Application>
  <PresentationFormat>On-screen Show (4:3)</PresentationFormat>
  <Paragraphs>72</Paragraphs>
  <Slides>14</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NTPreCursive</vt:lpstr>
      <vt:lpstr>Roboto Black</vt:lpstr>
      <vt:lpstr>Congenial</vt:lpstr>
      <vt:lpstr>Roboto</vt:lpstr>
      <vt:lpstr>Tuffy</vt:lpstr>
      <vt:lpstr>Corbel</vt:lpstr>
      <vt:lpstr>Aptos</vt:lpstr>
      <vt:lpstr>Basis</vt:lpstr>
      <vt:lpstr>PowerPoint Presentation</vt:lpstr>
      <vt:lpstr>PowerPoint Presentation</vt:lpstr>
      <vt:lpstr>Assessment Week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questions?  Please send an email to school,  enquiries@st-faiths.lincs.sch.uk  if you have any questions.   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 Seaton</dc:creator>
  <cp:lastModifiedBy>Gemma Wallis</cp:lastModifiedBy>
  <cp:revision>8</cp:revision>
  <dcterms:created xsi:type="dcterms:W3CDTF">2014-10-03T07:47:39Z</dcterms:created>
  <dcterms:modified xsi:type="dcterms:W3CDTF">2026-05-10T19:50:58Z</dcterms:modified>
</cp:coreProperties>
</file>