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6" d="100"/>
          <a:sy n="76" d="100"/>
        </p:scale>
        <p:origin x="2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12/2/2025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430681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12/2/2025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6510921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12/2/2025</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660224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12/2/2025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702938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12/2/2025</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524787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12/2/2025</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3037021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12/2/2025</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53708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12/2/2025</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1877978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12/2/2025</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61946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12/2/2025</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777860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12/2/2025</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18663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12/2/2025</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3896327433"/>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79" r:id="rId6"/>
    <p:sldLayoutId id="2147483675" r:id="rId7"/>
    <p:sldLayoutId id="2147483676" r:id="rId8"/>
    <p:sldLayoutId id="2147483677" r:id="rId9"/>
    <p:sldLayoutId id="2147483678" r:id="rId10"/>
    <p:sldLayoutId id="2147483680"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6E448DB1-4196-18A6-15DA-C72635C1B1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pic>
        <p:nvPicPr>
          <p:cNvPr id="16" name="Picture 15" descr="Colorful shapes and patterns">
            <a:extLst>
              <a:ext uri="{FF2B5EF4-FFF2-40B4-BE49-F238E27FC236}">
                <a16:creationId xmlns:a16="http://schemas.microsoft.com/office/drawing/2014/main" id="{FBE32B41-E5C7-8EAB-DAE2-013100AEB4B9}"/>
              </a:ext>
            </a:extLst>
          </p:cNvPr>
          <p:cNvPicPr>
            <a:picLocks noChangeAspect="1"/>
          </p:cNvPicPr>
          <p:nvPr/>
        </p:nvPicPr>
        <p:blipFill>
          <a:blip r:embed="rId2"/>
          <a:srcRect t="7751" b="7979"/>
          <a:stretch>
            <a:fillRect/>
          </a:stretch>
        </p:blipFill>
        <p:spPr>
          <a:xfrm>
            <a:off x="20" y="10"/>
            <a:ext cx="12191980" cy="6857990"/>
          </a:xfrm>
          <a:prstGeom prst="rect">
            <a:avLst/>
          </a:prstGeom>
        </p:spPr>
      </p:pic>
      <p:sp>
        <p:nvSpPr>
          <p:cNvPr id="17" name="Rectangle 16">
            <a:extLst>
              <a:ext uri="{FF2B5EF4-FFF2-40B4-BE49-F238E27FC236}">
                <a16:creationId xmlns:a16="http://schemas.microsoft.com/office/drawing/2014/main" id="{B7D064F0-6D2A-219C-C000-14ABD99ECE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06" y="0"/>
            <a:ext cx="4903694" cy="6858001"/>
          </a:xfrm>
          <a:prstGeom prst="rect">
            <a:avLst/>
          </a:prstGeom>
          <a:solidFill>
            <a:schemeClr val="bg1">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FEF82C-B51A-12DB-B21F-4DEBFBA6012B}"/>
              </a:ext>
            </a:extLst>
          </p:cNvPr>
          <p:cNvSpPr>
            <a:spLocks noGrp="1"/>
          </p:cNvSpPr>
          <p:nvPr>
            <p:ph type="ctrTitle"/>
          </p:nvPr>
        </p:nvSpPr>
        <p:spPr>
          <a:xfrm>
            <a:off x="7288306" y="822960"/>
            <a:ext cx="4617749" cy="3474720"/>
          </a:xfrm>
        </p:spPr>
        <p:txBody>
          <a:bodyPr anchor="b">
            <a:normAutofit/>
          </a:bodyPr>
          <a:lstStyle/>
          <a:p>
            <a:pPr algn="l"/>
            <a:r>
              <a:rPr lang="en-GB" sz="9600" dirty="0">
                <a:latin typeface="Comic Sans MS" panose="030F0702030302020204" pitchFamily="66" charset="0"/>
                <a:ea typeface="Calibri" panose="020F0502020204030204" pitchFamily="34" charset="0"/>
                <a:cs typeface="Calibri" panose="020F0502020204030204" pitchFamily="34" charset="0"/>
              </a:rPr>
              <a:t>Shapes</a:t>
            </a:r>
          </a:p>
        </p:txBody>
      </p:sp>
      <p:sp>
        <p:nvSpPr>
          <p:cNvPr id="3" name="Subtitle 2">
            <a:extLst>
              <a:ext uri="{FF2B5EF4-FFF2-40B4-BE49-F238E27FC236}">
                <a16:creationId xmlns:a16="http://schemas.microsoft.com/office/drawing/2014/main" id="{56002A23-4927-E916-799C-225DB88EC9CB}"/>
              </a:ext>
            </a:extLst>
          </p:cNvPr>
          <p:cNvSpPr>
            <a:spLocks noGrp="1"/>
          </p:cNvSpPr>
          <p:nvPr>
            <p:ph type="subTitle" idx="1"/>
          </p:nvPr>
        </p:nvSpPr>
        <p:spPr>
          <a:xfrm>
            <a:off x="7620001" y="4419600"/>
            <a:ext cx="3931920" cy="1386840"/>
          </a:xfrm>
        </p:spPr>
        <p:txBody>
          <a:bodyPr anchor="t">
            <a:normAutofit/>
          </a:bodyPr>
          <a:lstStyle/>
          <a:p>
            <a:pPr algn="l"/>
            <a:r>
              <a:rPr lang="en-GB" sz="4800" dirty="0"/>
              <a:t>2D and 3D</a:t>
            </a:r>
            <a:endParaRPr lang="en-GB" sz="2200" dirty="0"/>
          </a:p>
        </p:txBody>
      </p:sp>
    </p:spTree>
    <p:extLst>
      <p:ext uri="{BB962C8B-B14F-4D97-AF65-F5344CB8AC3E}">
        <p14:creationId xmlns:p14="http://schemas.microsoft.com/office/powerpoint/2010/main" val="153586245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945"/>
    </mc:Choice>
    <mc:Fallback>
      <p:transition spd="slow" advTm="9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EEF19-5BCA-0FF0-90D3-523AD0E7E2B2}"/>
              </a:ext>
            </a:extLst>
          </p:cNvPr>
          <p:cNvSpPr>
            <a:spLocks noGrp="1"/>
          </p:cNvSpPr>
          <p:nvPr>
            <p:ph type="title"/>
          </p:nvPr>
        </p:nvSpPr>
        <p:spPr/>
        <p:txBody>
          <a:bodyPr/>
          <a:lstStyle/>
          <a:p>
            <a:r>
              <a:rPr lang="en-GB" dirty="0"/>
              <a:t>2D Shapes</a:t>
            </a:r>
          </a:p>
        </p:txBody>
      </p:sp>
      <p:sp>
        <p:nvSpPr>
          <p:cNvPr id="3" name="Content Placeholder 2">
            <a:extLst>
              <a:ext uri="{FF2B5EF4-FFF2-40B4-BE49-F238E27FC236}">
                <a16:creationId xmlns:a16="http://schemas.microsoft.com/office/drawing/2014/main" id="{FBCA8A17-B169-E193-4915-BE65EE5E8614}"/>
              </a:ext>
            </a:extLst>
          </p:cNvPr>
          <p:cNvSpPr>
            <a:spLocks noGrp="1"/>
          </p:cNvSpPr>
          <p:nvPr>
            <p:ph idx="1"/>
          </p:nvPr>
        </p:nvSpPr>
        <p:spPr/>
        <p:txBody>
          <a:bodyPr/>
          <a:lstStyle/>
          <a:p>
            <a:pPr marL="0" indent="0">
              <a:buNone/>
            </a:pPr>
            <a:endParaRPr lang="en-GB" dirty="0"/>
          </a:p>
        </p:txBody>
      </p:sp>
      <p:sp>
        <p:nvSpPr>
          <p:cNvPr id="4" name="Rectangle 3">
            <a:extLst>
              <a:ext uri="{FF2B5EF4-FFF2-40B4-BE49-F238E27FC236}">
                <a16:creationId xmlns:a16="http://schemas.microsoft.com/office/drawing/2014/main" id="{603486CF-BB04-8B2B-99D7-E2D3AB112519}"/>
              </a:ext>
            </a:extLst>
          </p:cNvPr>
          <p:cNvSpPr/>
          <p:nvPr/>
        </p:nvSpPr>
        <p:spPr>
          <a:xfrm>
            <a:off x="612647" y="1680898"/>
            <a:ext cx="4366857" cy="174810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0324926D-F790-07DB-E35C-4F95968D03BD}"/>
              </a:ext>
            </a:extLst>
          </p:cNvPr>
          <p:cNvSpPr/>
          <p:nvPr/>
        </p:nvSpPr>
        <p:spPr>
          <a:xfrm>
            <a:off x="7128387" y="1659795"/>
            <a:ext cx="1976283" cy="1748102"/>
          </a:xfrm>
          <a:prstGeom prst="rect">
            <a:avLst/>
          </a:prstGeom>
          <a:solidFill>
            <a:schemeClr val="accent3">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C14EF248-5258-779E-DF4A-43715BD6A655}"/>
              </a:ext>
            </a:extLst>
          </p:cNvPr>
          <p:cNvSpPr/>
          <p:nvPr/>
        </p:nvSpPr>
        <p:spPr>
          <a:xfrm>
            <a:off x="1897626" y="4159045"/>
            <a:ext cx="2526890" cy="2150315"/>
          </a:xfrm>
          <a:prstGeom prst="ellipse">
            <a:avLst/>
          </a:prstGeom>
          <a:solidFill>
            <a:schemeClr val="bg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Isosceles Triangle 6">
            <a:extLst>
              <a:ext uri="{FF2B5EF4-FFF2-40B4-BE49-F238E27FC236}">
                <a16:creationId xmlns:a16="http://schemas.microsoft.com/office/drawing/2014/main" id="{8D130572-E2F6-7482-E3DF-FA27E46DB011}"/>
              </a:ext>
            </a:extLst>
          </p:cNvPr>
          <p:cNvSpPr/>
          <p:nvPr/>
        </p:nvSpPr>
        <p:spPr>
          <a:xfrm>
            <a:off x="6096000" y="4141727"/>
            <a:ext cx="4041058" cy="2184949"/>
          </a:xfrm>
          <a:prstGeom prst="triangle">
            <a:avLst/>
          </a:prstGeom>
          <a:solidFill>
            <a:schemeClr val="tx2">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Recorded Sound">
            <a:hlinkClick r:id="" action="ppaction://media"/>
            <a:extLst>
              <a:ext uri="{FF2B5EF4-FFF2-40B4-BE49-F238E27FC236}">
                <a16:creationId xmlns:a16="http://schemas.microsoft.com/office/drawing/2014/main" id="{BC88FF4C-1CA7-AFBB-A219-99E998636AE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743558" y="137127"/>
            <a:ext cx="1522668" cy="1522668"/>
          </a:xfrm>
          <a:prstGeom prst="rect">
            <a:avLst/>
          </a:prstGeom>
        </p:spPr>
      </p:pic>
    </p:spTree>
    <p:extLst>
      <p:ext uri="{BB962C8B-B14F-4D97-AF65-F5344CB8AC3E}">
        <p14:creationId xmlns:p14="http://schemas.microsoft.com/office/powerpoint/2010/main" val="3088424920"/>
      </p:ext>
    </p:extLst>
  </p:cSld>
  <p:clrMapOvr>
    <a:masterClrMapping/>
  </p:clrMapOvr>
  <mc:AlternateContent xmlns:mc="http://schemas.openxmlformats.org/markup-compatibility/2006">
    <mc:Choice xmlns:p14="http://schemas.microsoft.com/office/powerpoint/2010/main" Requires="p14">
      <p:transition spd="slow" p14:dur="2000" advTm="49755"/>
    </mc:Choice>
    <mc:Fallback>
      <p:transition spd="slow" advTm="497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755"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a:extLst>
            <a:ext uri="{FF2B5EF4-FFF2-40B4-BE49-F238E27FC236}">
              <a16:creationId xmlns:a16="http://schemas.microsoft.com/office/drawing/2014/main" id="{E06838C5-6051-F801-B4A9-816C20BEE9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390D3B-9CF0-6E50-329D-68D9D4D4A9B3}"/>
              </a:ext>
            </a:extLst>
          </p:cNvPr>
          <p:cNvSpPr>
            <a:spLocks noGrp="1"/>
          </p:cNvSpPr>
          <p:nvPr>
            <p:ph type="title"/>
          </p:nvPr>
        </p:nvSpPr>
        <p:spPr/>
        <p:txBody>
          <a:bodyPr/>
          <a:lstStyle/>
          <a:p>
            <a:r>
              <a:rPr lang="en-GB" dirty="0"/>
              <a:t>3D Shapes</a:t>
            </a:r>
          </a:p>
        </p:txBody>
      </p:sp>
      <p:pic>
        <p:nvPicPr>
          <p:cNvPr id="9" name="Content Placeholder 8">
            <a:extLst>
              <a:ext uri="{FF2B5EF4-FFF2-40B4-BE49-F238E27FC236}">
                <a16:creationId xmlns:a16="http://schemas.microsoft.com/office/drawing/2014/main" id="{F14D4996-7BE5-AAA4-0707-DF0AD4099536}"/>
              </a:ext>
            </a:extLst>
          </p:cNvPr>
          <p:cNvPicPr>
            <a:picLocks noGrp="1" noChangeAspect="1"/>
          </p:cNvPicPr>
          <p:nvPr>
            <p:ph idx="1"/>
          </p:nvPr>
        </p:nvPicPr>
        <p:blipFill>
          <a:blip r:embed="rId4"/>
          <a:stretch>
            <a:fillRect/>
          </a:stretch>
        </p:blipFill>
        <p:spPr>
          <a:xfrm>
            <a:off x="612648" y="1114768"/>
            <a:ext cx="11348124" cy="5674063"/>
          </a:xfrm>
          <a:prstGeom prst="rect">
            <a:avLst/>
          </a:prstGeom>
        </p:spPr>
      </p:pic>
      <p:pic>
        <p:nvPicPr>
          <p:cNvPr id="14" name="3D">
            <a:hlinkClick r:id="" action="ppaction://media"/>
            <a:extLst>
              <a:ext uri="{FF2B5EF4-FFF2-40B4-BE49-F238E27FC236}">
                <a16:creationId xmlns:a16="http://schemas.microsoft.com/office/drawing/2014/main" id="{29D525C9-0F68-5B86-CD92-43053399BC5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253328" y="168692"/>
            <a:ext cx="1326024" cy="1326024"/>
          </a:xfrm>
          <a:prstGeom prst="rect">
            <a:avLst/>
          </a:prstGeom>
        </p:spPr>
      </p:pic>
    </p:spTree>
    <p:extLst>
      <p:ext uri="{BB962C8B-B14F-4D97-AF65-F5344CB8AC3E}">
        <p14:creationId xmlns:p14="http://schemas.microsoft.com/office/powerpoint/2010/main" val="1111732703"/>
      </p:ext>
    </p:extLst>
  </p:cSld>
  <p:clrMapOvr>
    <a:masterClrMapping/>
  </p:clrMapOvr>
  <mc:AlternateContent xmlns:mc="http://schemas.openxmlformats.org/markup-compatibility/2006">
    <mc:Choice xmlns:p14="http://schemas.microsoft.com/office/powerpoint/2010/main" Requires="p14">
      <p:transition spd="slow" p14:dur="2000" advTm="40187"/>
    </mc:Choice>
    <mc:Fallback>
      <p:transition spd="slow" advTm="401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187"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a:extLst>
            <a:ext uri="{FF2B5EF4-FFF2-40B4-BE49-F238E27FC236}">
              <a16:creationId xmlns:a16="http://schemas.microsoft.com/office/drawing/2014/main" id="{E06838C5-6051-F801-B4A9-816C20BEE9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390D3B-9CF0-6E50-329D-68D9D4D4A9B3}"/>
              </a:ext>
            </a:extLst>
          </p:cNvPr>
          <p:cNvSpPr>
            <a:spLocks noGrp="1"/>
          </p:cNvSpPr>
          <p:nvPr>
            <p:ph type="title"/>
          </p:nvPr>
        </p:nvSpPr>
        <p:spPr/>
        <p:txBody>
          <a:bodyPr/>
          <a:lstStyle/>
          <a:p>
            <a:r>
              <a:rPr lang="en-GB" dirty="0"/>
              <a:t>Shape and Pattern</a:t>
            </a:r>
          </a:p>
        </p:txBody>
      </p:sp>
      <p:sp>
        <p:nvSpPr>
          <p:cNvPr id="4" name="Content Placeholder 3">
            <a:extLst>
              <a:ext uri="{FF2B5EF4-FFF2-40B4-BE49-F238E27FC236}">
                <a16:creationId xmlns:a16="http://schemas.microsoft.com/office/drawing/2014/main" id="{CFF3B496-0CF9-DAED-2BBB-569951C052D7}"/>
              </a:ext>
            </a:extLst>
          </p:cNvPr>
          <p:cNvSpPr>
            <a:spLocks noGrp="1"/>
          </p:cNvSpPr>
          <p:nvPr>
            <p:ph idx="1"/>
          </p:nvPr>
        </p:nvSpPr>
        <p:spPr>
          <a:xfrm>
            <a:off x="612648" y="1132086"/>
            <a:ext cx="10653579" cy="5429488"/>
          </a:xfrm>
        </p:spPr>
        <p:txBody>
          <a:bodyPr/>
          <a:lstStyle/>
          <a:p>
            <a:r>
              <a:rPr lang="en-GB" dirty="0"/>
              <a:t>Our learning around shapes incorporates 2D shapes and 3D shapes and then the shapes of everyday objects. This involves us playing with shape explaining if they would stack or not to make a tower and also roll or slide down a ramp.</a:t>
            </a:r>
          </a:p>
          <a:p>
            <a:endParaRPr lang="en-GB" dirty="0"/>
          </a:p>
          <a:p>
            <a:r>
              <a:rPr lang="en-GB" dirty="0"/>
              <a:t>We then look at repeating patterns using these. Asking the children to copy a pattern, extend a repeating pattern and then make their own. We talk about a repeating pattern having 2 or more parts.</a:t>
            </a:r>
          </a:p>
          <a:p>
            <a:pPr marL="0" indent="0">
              <a:buNone/>
            </a:pPr>
            <a:r>
              <a:rPr lang="en-GB" dirty="0"/>
              <a:t>                                                                                                           Here is a 2-part pattern.                         								It has 2 parts that repeat.</a:t>
            </a:r>
          </a:p>
          <a:p>
            <a:pPr marL="0" indent="0">
              <a:buNone/>
            </a:pPr>
            <a:endParaRPr lang="en-GB" dirty="0"/>
          </a:p>
          <a:p>
            <a:pPr marL="0" indent="0">
              <a:buNone/>
            </a:pPr>
            <a:endParaRPr lang="en-GB" dirty="0"/>
          </a:p>
          <a:p>
            <a:pPr marL="0" indent="0">
              <a:buNone/>
            </a:pPr>
            <a:r>
              <a:rPr lang="en-GB" dirty="0"/>
              <a:t>								Here is a 4-part pattern.</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5" name="Oval 4">
            <a:extLst>
              <a:ext uri="{FF2B5EF4-FFF2-40B4-BE49-F238E27FC236}">
                <a16:creationId xmlns:a16="http://schemas.microsoft.com/office/drawing/2014/main" id="{8553971C-2B37-72F5-1D66-5E15389D08FD}"/>
              </a:ext>
            </a:extLst>
          </p:cNvPr>
          <p:cNvSpPr/>
          <p:nvPr/>
        </p:nvSpPr>
        <p:spPr>
          <a:xfrm>
            <a:off x="1052052" y="4802837"/>
            <a:ext cx="462116" cy="49161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3F96888-A7AF-A81D-E532-FCFF5D9EA52C}"/>
              </a:ext>
            </a:extLst>
          </p:cNvPr>
          <p:cNvSpPr/>
          <p:nvPr/>
        </p:nvSpPr>
        <p:spPr>
          <a:xfrm>
            <a:off x="1799303" y="4935794"/>
            <a:ext cx="875071" cy="393290"/>
          </a:xfrm>
          <a:prstGeom prst="rect">
            <a:avLst/>
          </a:prstGeom>
          <a:solidFill>
            <a:schemeClr val="accent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Oval 6">
            <a:extLst>
              <a:ext uri="{FF2B5EF4-FFF2-40B4-BE49-F238E27FC236}">
                <a16:creationId xmlns:a16="http://schemas.microsoft.com/office/drawing/2014/main" id="{5C413476-7C90-71F2-5834-6ECC49FA0F42}"/>
              </a:ext>
            </a:extLst>
          </p:cNvPr>
          <p:cNvSpPr/>
          <p:nvPr/>
        </p:nvSpPr>
        <p:spPr>
          <a:xfrm>
            <a:off x="7221407" y="4847303"/>
            <a:ext cx="462116" cy="49161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974014EB-90B7-8FB2-3B6F-E6702E847D2C}"/>
              </a:ext>
            </a:extLst>
          </p:cNvPr>
          <p:cNvSpPr/>
          <p:nvPr/>
        </p:nvSpPr>
        <p:spPr>
          <a:xfrm>
            <a:off x="4974352" y="4886632"/>
            <a:ext cx="462116" cy="49161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3DF95A60-7745-623C-E1F3-1226F12F94F1}"/>
              </a:ext>
            </a:extLst>
          </p:cNvPr>
          <p:cNvSpPr/>
          <p:nvPr/>
        </p:nvSpPr>
        <p:spPr>
          <a:xfrm>
            <a:off x="2959509" y="4847303"/>
            <a:ext cx="462116" cy="49161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8F8E81D0-CEFF-593A-CF1E-B8579A0B9A2E}"/>
              </a:ext>
            </a:extLst>
          </p:cNvPr>
          <p:cNvSpPr/>
          <p:nvPr/>
        </p:nvSpPr>
        <p:spPr>
          <a:xfrm>
            <a:off x="5828989" y="4901160"/>
            <a:ext cx="875071" cy="393290"/>
          </a:xfrm>
          <a:prstGeom prst="rect">
            <a:avLst/>
          </a:prstGeom>
          <a:solidFill>
            <a:schemeClr val="accent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46FAA3CC-D49B-1586-942A-DC00D7F2BA76}"/>
              </a:ext>
            </a:extLst>
          </p:cNvPr>
          <p:cNvSpPr/>
          <p:nvPr/>
        </p:nvSpPr>
        <p:spPr>
          <a:xfrm>
            <a:off x="3706760" y="4935794"/>
            <a:ext cx="875071" cy="393290"/>
          </a:xfrm>
          <a:prstGeom prst="rect">
            <a:avLst/>
          </a:prstGeom>
          <a:solidFill>
            <a:schemeClr val="accent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B3D8CE08-9659-97C9-1E3E-147173FF9CDB}"/>
              </a:ext>
            </a:extLst>
          </p:cNvPr>
          <p:cNvSpPr/>
          <p:nvPr/>
        </p:nvSpPr>
        <p:spPr>
          <a:xfrm>
            <a:off x="5871425" y="5956984"/>
            <a:ext cx="462116" cy="49161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3EF9CDF8-5F04-9D5D-0EF4-12D88219FF77}"/>
              </a:ext>
            </a:extLst>
          </p:cNvPr>
          <p:cNvSpPr/>
          <p:nvPr/>
        </p:nvSpPr>
        <p:spPr>
          <a:xfrm>
            <a:off x="5157431" y="5939205"/>
            <a:ext cx="462116" cy="49161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B6801576-E156-1A1E-8603-F63B5B9A596F}"/>
              </a:ext>
            </a:extLst>
          </p:cNvPr>
          <p:cNvSpPr/>
          <p:nvPr/>
        </p:nvSpPr>
        <p:spPr>
          <a:xfrm>
            <a:off x="4431984" y="5920140"/>
            <a:ext cx="462116" cy="49161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478FF012-17AF-DABB-C181-709B659F60BE}"/>
              </a:ext>
            </a:extLst>
          </p:cNvPr>
          <p:cNvSpPr/>
          <p:nvPr/>
        </p:nvSpPr>
        <p:spPr>
          <a:xfrm>
            <a:off x="2452285" y="5866230"/>
            <a:ext cx="462116" cy="49161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733E20CE-F135-1495-F2E2-C2F70FE54B84}"/>
              </a:ext>
            </a:extLst>
          </p:cNvPr>
          <p:cNvSpPr/>
          <p:nvPr/>
        </p:nvSpPr>
        <p:spPr>
          <a:xfrm>
            <a:off x="1740310" y="5866231"/>
            <a:ext cx="462116" cy="49161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41725C0F-E818-E084-029D-6C5A2C78373D}"/>
              </a:ext>
            </a:extLst>
          </p:cNvPr>
          <p:cNvSpPr/>
          <p:nvPr/>
        </p:nvSpPr>
        <p:spPr>
          <a:xfrm>
            <a:off x="1052052" y="5877896"/>
            <a:ext cx="462116" cy="49161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9F0CA051-7F0D-B35A-C3B7-3D9020CC3FD5}"/>
              </a:ext>
            </a:extLst>
          </p:cNvPr>
          <p:cNvSpPr/>
          <p:nvPr/>
        </p:nvSpPr>
        <p:spPr>
          <a:xfrm>
            <a:off x="3190567" y="5969302"/>
            <a:ext cx="875071" cy="393290"/>
          </a:xfrm>
          <a:prstGeom prst="rect">
            <a:avLst/>
          </a:prstGeom>
          <a:solidFill>
            <a:schemeClr val="accent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0F724248-9CEC-A92E-EA0F-8AC7BFEF67CE}"/>
              </a:ext>
            </a:extLst>
          </p:cNvPr>
          <p:cNvSpPr/>
          <p:nvPr/>
        </p:nvSpPr>
        <p:spPr>
          <a:xfrm>
            <a:off x="6762080" y="6037528"/>
            <a:ext cx="875071" cy="393290"/>
          </a:xfrm>
          <a:prstGeom prst="rect">
            <a:avLst/>
          </a:prstGeom>
          <a:solidFill>
            <a:schemeClr val="accent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ectangle 21">
            <a:extLst>
              <a:ext uri="{FF2B5EF4-FFF2-40B4-BE49-F238E27FC236}">
                <a16:creationId xmlns:a16="http://schemas.microsoft.com/office/drawing/2014/main" id="{6DDD883C-B7A8-1C37-230D-B8AEDF1642ED}"/>
              </a:ext>
            </a:extLst>
          </p:cNvPr>
          <p:cNvSpPr/>
          <p:nvPr/>
        </p:nvSpPr>
        <p:spPr>
          <a:xfrm>
            <a:off x="8051463" y="4917858"/>
            <a:ext cx="875071" cy="393290"/>
          </a:xfrm>
          <a:prstGeom prst="rect">
            <a:avLst/>
          </a:prstGeom>
          <a:solidFill>
            <a:schemeClr val="accent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500902623"/>
      </p:ext>
    </p:extLst>
  </p:cSld>
  <p:clrMapOvr>
    <a:masterClrMapping/>
  </p:clrMapOvr>
  <mc:AlternateContent xmlns:mc="http://schemas.openxmlformats.org/markup-compatibility/2006">
    <mc:Choice xmlns:p14="http://schemas.microsoft.com/office/powerpoint/2010/main" Requires="p14">
      <p:transition spd="slow" p14:dur="2000" advTm="40187"/>
    </mc:Choice>
    <mc:Fallback>
      <p:transition spd="slow" advTm="40187"/>
    </mc:Fallback>
  </mc:AlternateContent>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docProps/app.xml><?xml version="1.0" encoding="utf-8"?>
<Properties xmlns="http://schemas.openxmlformats.org/officeDocument/2006/extended-properties" xmlns:vt="http://schemas.openxmlformats.org/officeDocument/2006/docPropsVTypes">
  <TotalTime>19</TotalTime>
  <Words>130</Words>
  <Application>Microsoft Office PowerPoint</Application>
  <PresentationFormat>Widescreen</PresentationFormat>
  <Paragraphs>14</Paragraphs>
  <Slides>4</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Comic Sans MS</vt:lpstr>
      <vt:lpstr>Neue Haas Grotesk Text Pro</vt:lpstr>
      <vt:lpstr>VanillaVTI</vt:lpstr>
      <vt:lpstr>Shapes</vt:lpstr>
      <vt:lpstr>2D Shapes</vt:lpstr>
      <vt:lpstr>3D Shapes</vt:lpstr>
      <vt:lpstr>Shape and Pattern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Lisa Kingston</dc:creator>
  <cp:lastModifiedBy>Lisa Kingston</cp:lastModifiedBy>
  <cp:revision>1</cp:revision>
  <dcterms:created xsi:type="dcterms:W3CDTF">2025-12-02T16:29:32Z</dcterms:created>
  <dcterms:modified xsi:type="dcterms:W3CDTF">2025-12-02T16:49:19Z</dcterms:modified>
</cp:coreProperties>
</file>